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58" r:id="rId2"/>
    <p:sldId id="260" r:id="rId3"/>
    <p:sldId id="442" r:id="rId4"/>
    <p:sldId id="410" r:id="rId5"/>
    <p:sldId id="438" r:id="rId6"/>
    <p:sldId id="439" r:id="rId7"/>
    <p:sldId id="443" r:id="rId8"/>
    <p:sldId id="441" r:id="rId9"/>
    <p:sldId id="444" r:id="rId10"/>
    <p:sldId id="447" r:id="rId11"/>
    <p:sldId id="446" r:id="rId12"/>
    <p:sldId id="445" r:id="rId13"/>
    <p:sldId id="453" r:id="rId14"/>
    <p:sldId id="448" r:id="rId15"/>
    <p:sldId id="449" r:id="rId16"/>
    <p:sldId id="450" r:id="rId17"/>
    <p:sldId id="451" r:id="rId18"/>
    <p:sldId id="452" r:id="rId19"/>
    <p:sldId id="278" r:id="rId2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24" autoAdjust="0"/>
  </p:normalViewPr>
  <p:slideViewPr>
    <p:cSldViewPr>
      <p:cViewPr>
        <p:scale>
          <a:sx n="100" d="100"/>
          <a:sy n="100" d="100"/>
        </p:scale>
        <p:origin x="-965" y="6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C451EF9-DD11-4017-81F8-4F3481FCE76C}" type="datetimeFigureOut">
              <a:rPr lang="es-ES"/>
              <a:pPr>
                <a:defRPr/>
              </a:pPr>
              <a:t>10/03/2016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B8B1D15-8842-4619-A9F3-F2A23B95D54A}" type="slidenum">
              <a:rPr lang="es-ES"/>
              <a:pPr>
                <a:defRPr/>
              </a:pPr>
              <a:t>‹Nº›</a:t>
            </a:fld>
            <a:endParaRPr lang="es-ES"/>
          </a:p>
        </p:txBody>
      </p:sp>
    </p:spTree>
    <p:extLst>
      <p:ext uri="{BB962C8B-B14F-4D97-AF65-F5344CB8AC3E}">
        <p14:creationId xmlns:p14="http://schemas.microsoft.com/office/powerpoint/2010/main" val="3929987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Marcador de imagen de diapositiva"/>
          <p:cNvSpPr>
            <a:spLocks noGrp="1" noRot="1" noChangeAspect="1"/>
          </p:cNvSpPr>
          <p:nvPr>
            <p:ph type="sldImg"/>
          </p:nvPr>
        </p:nvSpPr>
        <p:spPr bwMode="auto">
          <a:noFill/>
          <a:ln>
            <a:solidFill>
              <a:srgbClr val="000000"/>
            </a:solidFill>
            <a:miter lim="800000"/>
            <a:headEnd/>
            <a:tailEnd/>
          </a:ln>
        </p:spPr>
      </p:sp>
      <p:sp>
        <p:nvSpPr>
          <p:cNvPr id="30722"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L" smtClean="0"/>
          </a:p>
        </p:txBody>
      </p:sp>
      <p:sp>
        <p:nvSpPr>
          <p:cNvPr id="4" name="3 Marcador de número de diapositiva"/>
          <p:cNvSpPr>
            <a:spLocks noGrp="1"/>
          </p:cNvSpPr>
          <p:nvPr>
            <p:ph type="sldNum" sz="quarter" idx="5"/>
          </p:nvPr>
        </p:nvSpPr>
        <p:spPr/>
        <p:txBody>
          <a:bodyPr/>
          <a:lstStyle/>
          <a:p>
            <a:pPr>
              <a:defRPr/>
            </a:pPr>
            <a:fld id="{E3929C49-BB3B-4F94-8585-AFD63F0B0381}" type="slidenum">
              <a:rPr lang="es-ES" smtClean="0"/>
              <a:pPr>
                <a:defRPr/>
              </a:pPr>
              <a:t>15</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Marcador de imagen de diapositiva"/>
          <p:cNvSpPr>
            <a:spLocks noGrp="1" noRot="1" noChangeAspect="1"/>
          </p:cNvSpPr>
          <p:nvPr>
            <p:ph type="sldImg"/>
          </p:nvPr>
        </p:nvSpPr>
        <p:spPr bwMode="auto">
          <a:noFill/>
          <a:ln>
            <a:solidFill>
              <a:srgbClr val="000000"/>
            </a:solidFill>
            <a:miter lim="800000"/>
            <a:headEnd/>
            <a:tailEnd/>
          </a:ln>
        </p:spPr>
      </p:sp>
      <p:sp>
        <p:nvSpPr>
          <p:cNvPr id="32770"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L" smtClean="0"/>
          </a:p>
        </p:txBody>
      </p:sp>
      <p:sp>
        <p:nvSpPr>
          <p:cNvPr id="4" name="3 Marcador de número de diapositiva"/>
          <p:cNvSpPr>
            <a:spLocks noGrp="1"/>
          </p:cNvSpPr>
          <p:nvPr>
            <p:ph type="sldNum" sz="quarter" idx="5"/>
          </p:nvPr>
        </p:nvSpPr>
        <p:spPr/>
        <p:txBody>
          <a:bodyPr/>
          <a:lstStyle/>
          <a:p>
            <a:pPr>
              <a:defRPr/>
            </a:pPr>
            <a:fld id="{1A997EB6-614A-4E8E-909C-719827DF7C19}" type="slidenum">
              <a:rPr lang="es-ES" smtClean="0"/>
              <a:pPr>
                <a:defRPr/>
              </a:pPr>
              <a:t>16</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Marcador de imagen de diapositiva"/>
          <p:cNvSpPr>
            <a:spLocks noGrp="1" noRot="1" noChangeAspect="1"/>
          </p:cNvSpPr>
          <p:nvPr>
            <p:ph type="sldImg"/>
          </p:nvPr>
        </p:nvSpPr>
        <p:spPr bwMode="auto">
          <a:noFill/>
          <a:ln>
            <a:solidFill>
              <a:srgbClr val="000000"/>
            </a:solidFill>
            <a:miter lim="800000"/>
            <a:headEnd/>
            <a:tailEnd/>
          </a:ln>
        </p:spPr>
      </p:sp>
      <p:sp>
        <p:nvSpPr>
          <p:cNvPr id="34818"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L" smtClean="0"/>
          </a:p>
        </p:txBody>
      </p:sp>
      <p:sp>
        <p:nvSpPr>
          <p:cNvPr id="4" name="3 Marcador de número de diapositiva"/>
          <p:cNvSpPr>
            <a:spLocks noGrp="1"/>
          </p:cNvSpPr>
          <p:nvPr>
            <p:ph type="sldNum" sz="quarter" idx="5"/>
          </p:nvPr>
        </p:nvSpPr>
        <p:spPr/>
        <p:txBody>
          <a:bodyPr/>
          <a:lstStyle/>
          <a:p>
            <a:pPr>
              <a:defRPr/>
            </a:pPr>
            <a:fld id="{D9B72D66-3928-48D2-865D-0DC18D66C9D3}" type="slidenum">
              <a:rPr lang="es-ES" smtClean="0"/>
              <a:pPr>
                <a:defRPr/>
              </a:pPr>
              <a:t>17</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Marcador de imagen de diapositiva"/>
          <p:cNvSpPr>
            <a:spLocks noGrp="1" noRot="1" noChangeAspect="1"/>
          </p:cNvSpPr>
          <p:nvPr>
            <p:ph type="sldImg"/>
          </p:nvPr>
        </p:nvSpPr>
        <p:spPr bwMode="auto">
          <a:noFill/>
          <a:ln>
            <a:solidFill>
              <a:srgbClr val="000000"/>
            </a:solidFill>
            <a:miter lim="800000"/>
            <a:headEnd/>
            <a:tailEnd/>
          </a:ln>
        </p:spPr>
      </p:sp>
      <p:sp>
        <p:nvSpPr>
          <p:cNvPr id="36866"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L" smtClean="0"/>
          </a:p>
        </p:txBody>
      </p:sp>
      <p:sp>
        <p:nvSpPr>
          <p:cNvPr id="4" name="3 Marcador de número de diapositiva"/>
          <p:cNvSpPr>
            <a:spLocks noGrp="1"/>
          </p:cNvSpPr>
          <p:nvPr>
            <p:ph type="sldNum" sz="quarter" idx="5"/>
          </p:nvPr>
        </p:nvSpPr>
        <p:spPr/>
        <p:txBody>
          <a:bodyPr/>
          <a:lstStyle/>
          <a:p>
            <a:pPr>
              <a:defRPr/>
            </a:pPr>
            <a:fld id="{E814A118-50BB-4547-9FF7-585D297E5C30}" type="slidenum">
              <a:rPr lang="es-ES" smtClean="0"/>
              <a:pPr>
                <a:defRPr/>
              </a:pPr>
              <a:t>18</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9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10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s-ES" smtClean="0"/>
              <a:t>Haga clic para modificar el estilo de título del patrón</a:t>
            </a:r>
            <a:endParaRPr lang="en-US"/>
          </a:p>
        </p:txBody>
      </p:sp>
      <p:sp>
        <p:nvSpPr>
          <p:cNvPr id="20" name="19 Subtítulo"/>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7" name="18 Marcador de fecha"/>
          <p:cNvSpPr>
            <a:spLocks noGrp="1"/>
          </p:cNvSpPr>
          <p:nvPr>
            <p:ph type="dt" sz="half" idx="10"/>
          </p:nvPr>
        </p:nvSpPr>
        <p:spPr/>
        <p:txBody>
          <a:bodyPr/>
          <a:lstStyle>
            <a:lvl1pPr>
              <a:defRPr/>
            </a:lvl1pPr>
            <a:extLst/>
          </a:lstStyle>
          <a:p>
            <a:pPr>
              <a:defRPr/>
            </a:pPr>
            <a:fld id="{EA5263C2-2DA5-48A2-AC2B-6B7D59DC9D1C}" type="datetimeFigureOut">
              <a:rPr lang="en-US"/>
              <a:pPr>
                <a:defRPr/>
              </a:pPr>
              <a:t>3/10/2016</a:t>
            </a:fld>
            <a:endParaRPr lang="en-US"/>
          </a:p>
        </p:txBody>
      </p:sp>
      <p:sp>
        <p:nvSpPr>
          <p:cNvPr id="8" name="7 Marcador de pie de página"/>
          <p:cNvSpPr>
            <a:spLocks noGrp="1"/>
          </p:cNvSpPr>
          <p:nvPr>
            <p:ph type="ftr" sz="quarter" idx="11"/>
          </p:nvPr>
        </p:nvSpPr>
        <p:spPr/>
        <p:txBody>
          <a:bodyPr/>
          <a:lstStyle>
            <a:lvl1pPr>
              <a:defRPr/>
            </a:lvl1pPr>
            <a:extLst/>
          </a:lstStyle>
          <a:p>
            <a:pPr>
              <a:defRPr/>
            </a:pPr>
            <a:endParaRPr lang="en-US"/>
          </a:p>
        </p:txBody>
      </p:sp>
      <p:sp>
        <p:nvSpPr>
          <p:cNvPr id="9" name="10 Marcador de número de diapositiva"/>
          <p:cNvSpPr>
            <a:spLocks noGrp="1"/>
          </p:cNvSpPr>
          <p:nvPr>
            <p:ph type="sldNum" sz="quarter" idx="12"/>
          </p:nvPr>
        </p:nvSpPr>
        <p:spPr/>
        <p:txBody>
          <a:bodyPr/>
          <a:lstStyle>
            <a:lvl1pPr>
              <a:defRPr/>
            </a:lvl1pPr>
            <a:extLst/>
          </a:lstStyle>
          <a:p>
            <a:pPr>
              <a:defRPr/>
            </a:pPr>
            <a:fld id="{0EE6DBCF-9781-46C9-B981-CA78E78638F4}" type="slidenum">
              <a:rPr lang="es-ES"/>
              <a:pPr>
                <a:defRPr/>
              </a:pPr>
              <a:t>‹Nº›</a:t>
            </a:fld>
            <a:endParaRPr lang="es-ES"/>
          </a:p>
        </p:txBody>
      </p:sp>
    </p:spTree>
  </p:cSld>
  <p:clrMapOvr>
    <a:masterClrMapping/>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1575D157-E460-4E7F-9137-F6C4562DA06F}" type="datetimeFigureOut">
              <a:rPr lang="en-US"/>
              <a:pPr>
                <a:defRPr/>
              </a:pPr>
              <a:t>3/10/2016</a:t>
            </a:fld>
            <a:endParaRPr lang="en-US"/>
          </a:p>
        </p:txBody>
      </p:sp>
      <p:sp>
        <p:nvSpPr>
          <p:cNvPr id="5" name="17 Marcador de pie de página"/>
          <p:cNvSpPr>
            <a:spLocks noGrp="1"/>
          </p:cNvSpPr>
          <p:nvPr>
            <p:ph type="ftr" sz="quarter" idx="11"/>
          </p:nvPr>
        </p:nvSpPr>
        <p:spPr/>
        <p:txBody>
          <a:bodyPr/>
          <a:lstStyle>
            <a:lvl1pPr>
              <a:defRPr/>
            </a:lvl1pPr>
          </a:lstStyle>
          <a:p>
            <a:pPr>
              <a:defRPr/>
            </a:pPr>
            <a:endParaRPr lang="es-ES"/>
          </a:p>
        </p:txBody>
      </p:sp>
      <p:sp>
        <p:nvSpPr>
          <p:cNvPr id="6" name="4 Marcador de número de diapositiva"/>
          <p:cNvSpPr>
            <a:spLocks noGrp="1"/>
          </p:cNvSpPr>
          <p:nvPr>
            <p:ph type="sldNum" sz="quarter" idx="12"/>
          </p:nvPr>
        </p:nvSpPr>
        <p:spPr/>
        <p:txBody>
          <a:bodyPr/>
          <a:lstStyle>
            <a:lvl1pPr>
              <a:defRPr/>
            </a:lvl1pPr>
          </a:lstStyle>
          <a:p>
            <a:pPr>
              <a:defRPr/>
            </a:pPr>
            <a:fld id="{0322610D-AAC1-4E1E-AC7F-95E568621EB0}" type="slidenum">
              <a:rPr lang="es-ES"/>
              <a:pPr>
                <a:defRPr/>
              </a:pPr>
              <a:t>‹Nº›</a:t>
            </a:fld>
            <a:endParaRPr lang="es-ES"/>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98064770-2478-43AC-B799-CFDF29A6900B}" type="datetimeFigureOut">
              <a:rPr lang="en-US"/>
              <a:pPr>
                <a:defRPr/>
              </a:pPr>
              <a:t>3/10/2016</a:t>
            </a:fld>
            <a:endParaRPr lang="en-US"/>
          </a:p>
        </p:txBody>
      </p:sp>
      <p:sp>
        <p:nvSpPr>
          <p:cNvPr id="5" name="17 Marcador de pie de página"/>
          <p:cNvSpPr>
            <a:spLocks noGrp="1"/>
          </p:cNvSpPr>
          <p:nvPr>
            <p:ph type="ftr" sz="quarter" idx="11"/>
          </p:nvPr>
        </p:nvSpPr>
        <p:spPr/>
        <p:txBody>
          <a:bodyPr/>
          <a:lstStyle>
            <a:lvl1pPr>
              <a:defRPr/>
            </a:lvl1pPr>
          </a:lstStyle>
          <a:p>
            <a:pPr>
              <a:defRPr/>
            </a:pPr>
            <a:endParaRPr lang="es-ES"/>
          </a:p>
        </p:txBody>
      </p:sp>
      <p:sp>
        <p:nvSpPr>
          <p:cNvPr id="6" name="4 Marcador de número de diapositiva"/>
          <p:cNvSpPr>
            <a:spLocks noGrp="1"/>
          </p:cNvSpPr>
          <p:nvPr>
            <p:ph type="sldNum" sz="quarter" idx="12"/>
          </p:nvPr>
        </p:nvSpPr>
        <p:spPr/>
        <p:txBody>
          <a:bodyPr/>
          <a:lstStyle>
            <a:lvl1pPr>
              <a:defRPr/>
            </a:lvl1pPr>
          </a:lstStyle>
          <a:p>
            <a:pPr>
              <a:defRPr/>
            </a:pPr>
            <a:fld id="{1C29DD3F-42BC-46C0-831A-1B26254A5A54}" type="slidenum">
              <a:rPr lang="es-ES"/>
              <a:pPr>
                <a:defRPr/>
              </a:pPr>
              <a:t>‹Nº›</a:t>
            </a:fld>
            <a:endParaRPr lang="es-ES"/>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a:xfrm>
            <a:off x="502920" y="530352"/>
            <a:ext cx="8183880" cy="4187952"/>
          </a:xfrm>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17BF847C-199E-479F-86CF-5F93303E02F0}" type="datetimeFigureOut">
              <a:rPr lang="en-US"/>
              <a:pPr>
                <a:defRPr/>
              </a:pPr>
              <a:t>3/10/2016</a:t>
            </a:fld>
            <a:endParaRPr lang="en-US"/>
          </a:p>
        </p:txBody>
      </p:sp>
      <p:sp>
        <p:nvSpPr>
          <p:cNvPr id="5" name="17 Marcador de pie de página"/>
          <p:cNvSpPr>
            <a:spLocks noGrp="1"/>
          </p:cNvSpPr>
          <p:nvPr>
            <p:ph type="ftr" sz="quarter" idx="11"/>
          </p:nvPr>
        </p:nvSpPr>
        <p:spPr/>
        <p:txBody>
          <a:bodyPr/>
          <a:lstStyle>
            <a:lvl1pPr>
              <a:defRPr/>
            </a:lvl1pPr>
          </a:lstStyle>
          <a:p>
            <a:pPr>
              <a:defRPr/>
            </a:pPr>
            <a:endParaRPr lang="es-ES"/>
          </a:p>
        </p:txBody>
      </p:sp>
      <p:sp>
        <p:nvSpPr>
          <p:cNvPr id="6" name="4 Marcador de número de diapositiva"/>
          <p:cNvSpPr>
            <a:spLocks noGrp="1"/>
          </p:cNvSpPr>
          <p:nvPr>
            <p:ph type="sldNum" sz="quarter" idx="12"/>
          </p:nvPr>
        </p:nvSpPr>
        <p:spPr/>
        <p:txBody>
          <a:bodyPr/>
          <a:lstStyle>
            <a:lvl1pPr>
              <a:defRPr/>
            </a:lvl1pPr>
          </a:lstStyle>
          <a:p>
            <a:pPr>
              <a:defRPr/>
            </a:pPr>
            <a:fld id="{BBBB086D-FE1E-4C9C-9897-246C72DCA10A}" type="slidenum">
              <a:rPr lang="es-ES"/>
              <a:pPr>
                <a:defRPr/>
              </a:pPr>
              <a:t>‹Nº›</a:t>
            </a:fld>
            <a:endParaRPr lang="es-ES"/>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9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1 Título"/>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F7231878-C849-405A-9760-8E0ACB14B82F}" type="datetimeFigureOut">
              <a:rPr lang="en-US"/>
              <a:pPr>
                <a:defRPr/>
              </a:pPr>
              <a:t>3/10/2016</a:t>
            </a:fld>
            <a:endParaRPr lang="en-US"/>
          </a:p>
        </p:txBody>
      </p:sp>
      <p:sp>
        <p:nvSpPr>
          <p:cNvPr id="7" name="4 Marcador de pie de página"/>
          <p:cNvSpPr>
            <a:spLocks noGrp="1"/>
          </p:cNvSpPr>
          <p:nvPr>
            <p:ph type="ftr" sz="quarter" idx="11"/>
          </p:nvPr>
        </p:nvSpPr>
        <p:spPr/>
        <p:txBody>
          <a:bodyPr/>
          <a:lstStyle>
            <a:lvl1pPr>
              <a:defRPr/>
            </a:lvl1pPr>
            <a:extLst/>
          </a:lstStyle>
          <a:p>
            <a:pPr>
              <a:defRPr/>
            </a:pPr>
            <a:endParaRPr lang="es-ES"/>
          </a:p>
        </p:txBody>
      </p:sp>
      <p:sp>
        <p:nvSpPr>
          <p:cNvPr id="8" name="5 Marcador de número de diapositiva"/>
          <p:cNvSpPr>
            <a:spLocks noGrp="1"/>
          </p:cNvSpPr>
          <p:nvPr>
            <p:ph type="sldNum" sz="quarter" idx="12"/>
          </p:nvPr>
        </p:nvSpPr>
        <p:spPr/>
        <p:txBody>
          <a:bodyPr/>
          <a:lstStyle>
            <a:lvl1pPr>
              <a:defRPr/>
            </a:lvl1pPr>
            <a:extLst/>
          </a:lstStyle>
          <a:p>
            <a:pPr>
              <a:defRPr/>
            </a:pPr>
            <a:fld id="{A6EB2908-C5A9-4793-AB9B-D3096AFE48A7}" type="slidenum">
              <a:rPr lang="es-ES"/>
              <a:pPr>
                <a:defRPr/>
              </a:pPr>
              <a:t>‹Nº›</a:t>
            </a:fld>
            <a:endParaRPr lang="es-ES"/>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4 Marcador de fecha"/>
          <p:cNvSpPr>
            <a:spLocks noGrp="1"/>
          </p:cNvSpPr>
          <p:nvPr>
            <p:ph type="dt" sz="half" idx="10"/>
          </p:nvPr>
        </p:nvSpPr>
        <p:spPr/>
        <p:txBody>
          <a:bodyPr/>
          <a:lstStyle>
            <a:lvl1pPr>
              <a:defRPr/>
            </a:lvl1pPr>
          </a:lstStyle>
          <a:p>
            <a:pPr>
              <a:defRPr/>
            </a:pPr>
            <a:fld id="{01210CDC-5A70-4992-89BF-5678F61129C7}" type="datetimeFigureOut">
              <a:rPr lang="en-US"/>
              <a:pPr>
                <a:defRPr/>
              </a:pPr>
              <a:t>3/10/2016</a:t>
            </a:fld>
            <a:endParaRPr lang="en-US"/>
          </a:p>
        </p:txBody>
      </p:sp>
      <p:sp>
        <p:nvSpPr>
          <p:cNvPr id="6" name="17 Marcador de pie de página"/>
          <p:cNvSpPr>
            <a:spLocks noGrp="1"/>
          </p:cNvSpPr>
          <p:nvPr>
            <p:ph type="ftr" sz="quarter" idx="11"/>
          </p:nvPr>
        </p:nvSpPr>
        <p:spPr/>
        <p:txBody>
          <a:bodyPr/>
          <a:lstStyle>
            <a:lvl1pPr>
              <a:defRPr/>
            </a:lvl1pPr>
          </a:lstStyle>
          <a:p>
            <a:pPr>
              <a:defRPr/>
            </a:pPr>
            <a:endParaRPr lang="es-ES"/>
          </a:p>
        </p:txBody>
      </p:sp>
      <p:sp>
        <p:nvSpPr>
          <p:cNvPr id="7" name="4 Marcador de número de diapositiva"/>
          <p:cNvSpPr>
            <a:spLocks noGrp="1"/>
          </p:cNvSpPr>
          <p:nvPr>
            <p:ph type="sldNum" sz="quarter" idx="12"/>
          </p:nvPr>
        </p:nvSpPr>
        <p:spPr/>
        <p:txBody>
          <a:bodyPr/>
          <a:lstStyle>
            <a:lvl1pPr>
              <a:defRPr/>
            </a:lvl1pPr>
          </a:lstStyle>
          <a:p>
            <a:pPr>
              <a:defRPr/>
            </a:pPr>
            <a:fld id="{E93EB0FB-6803-4E48-B44E-8A51D8EB3793}" type="slidenum">
              <a:rPr lang="es-ES"/>
              <a:pPr>
                <a:defRPr/>
              </a:pPr>
              <a:t>‹Nº›</a:t>
            </a:fld>
            <a:endParaRPr lang="es-ES"/>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lvl1pPr>
              <a:defRPr b="1"/>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24 Marcador de fecha"/>
          <p:cNvSpPr>
            <a:spLocks noGrp="1"/>
          </p:cNvSpPr>
          <p:nvPr>
            <p:ph type="dt" sz="half" idx="10"/>
          </p:nvPr>
        </p:nvSpPr>
        <p:spPr/>
        <p:txBody>
          <a:bodyPr/>
          <a:lstStyle>
            <a:lvl1pPr>
              <a:defRPr/>
            </a:lvl1pPr>
          </a:lstStyle>
          <a:p>
            <a:pPr>
              <a:defRPr/>
            </a:pPr>
            <a:fld id="{9590BF09-73AC-4BD8-A519-E6AEC6D71FFA}" type="datetimeFigureOut">
              <a:rPr lang="en-US"/>
              <a:pPr>
                <a:defRPr/>
              </a:pPr>
              <a:t>3/10/2016</a:t>
            </a:fld>
            <a:endParaRPr lang="en-US"/>
          </a:p>
        </p:txBody>
      </p:sp>
      <p:sp>
        <p:nvSpPr>
          <p:cNvPr id="8" name="17 Marcador de pie de página"/>
          <p:cNvSpPr>
            <a:spLocks noGrp="1"/>
          </p:cNvSpPr>
          <p:nvPr>
            <p:ph type="ftr" sz="quarter" idx="11"/>
          </p:nvPr>
        </p:nvSpPr>
        <p:spPr/>
        <p:txBody>
          <a:bodyPr/>
          <a:lstStyle>
            <a:lvl1pPr>
              <a:defRPr/>
            </a:lvl1pPr>
          </a:lstStyle>
          <a:p>
            <a:pPr>
              <a:defRPr/>
            </a:pPr>
            <a:endParaRPr lang="es-ES"/>
          </a:p>
        </p:txBody>
      </p:sp>
      <p:sp>
        <p:nvSpPr>
          <p:cNvPr id="9" name="4 Marcador de número de diapositiva"/>
          <p:cNvSpPr>
            <a:spLocks noGrp="1"/>
          </p:cNvSpPr>
          <p:nvPr>
            <p:ph type="sldNum" sz="quarter" idx="12"/>
          </p:nvPr>
        </p:nvSpPr>
        <p:spPr/>
        <p:txBody>
          <a:bodyPr/>
          <a:lstStyle>
            <a:lvl1pPr>
              <a:defRPr/>
            </a:lvl1pPr>
          </a:lstStyle>
          <a:p>
            <a:pPr>
              <a:defRPr/>
            </a:pPr>
            <a:fld id="{BD8B1A61-AB94-4E36-8E59-192E21773C74}" type="slidenum">
              <a:rPr lang="es-ES"/>
              <a:pPr>
                <a:defRPr/>
              </a:pPr>
              <a:t>‹Nº›</a:t>
            </a:fld>
            <a:endParaRPr lang="es-ES"/>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4 Marcador de fecha"/>
          <p:cNvSpPr>
            <a:spLocks noGrp="1"/>
          </p:cNvSpPr>
          <p:nvPr>
            <p:ph type="dt" sz="half" idx="10"/>
          </p:nvPr>
        </p:nvSpPr>
        <p:spPr/>
        <p:txBody>
          <a:bodyPr/>
          <a:lstStyle>
            <a:lvl1pPr>
              <a:defRPr/>
            </a:lvl1pPr>
          </a:lstStyle>
          <a:p>
            <a:pPr>
              <a:defRPr/>
            </a:pPr>
            <a:fld id="{FE122287-02A9-4351-89CB-100A3FE10B3A}" type="datetimeFigureOut">
              <a:rPr lang="en-US"/>
              <a:pPr>
                <a:defRPr/>
              </a:pPr>
              <a:t>3/10/2016</a:t>
            </a:fld>
            <a:endParaRPr lang="en-US"/>
          </a:p>
        </p:txBody>
      </p:sp>
      <p:sp>
        <p:nvSpPr>
          <p:cNvPr id="4" name="17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p:txBody>
          <a:bodyPr/>
          <a:lstStyle>
            <a:lvl1pPr>
              <a:defRPr/>
            </a:lvl1pPr>
          </a:lstStyle>
          <a:p>
            <a:pPr>
              <a:defRPr/>
            </a:pPr>
            <a:fld id="{C58227A5-1947-49B8-9225-3D76ECB78912}" type="slidenum">
              <a:rPr lang="es-ES"/>
              <a:pPr>
                <a:defRPr/>
              </a:pPr>
              <a:t>‹Nº›</a:t>
            </a:fld>
            <a:endParaRPr lang="es-ES"/>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9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1 Marcador de fecha"/>
          <p:cNvSpPr>
            <a:spLocks noGrp="1"/>
          </p:cNvSpPr>
          <p:nvPr>
            <p:ph type="dt" sz="half" idx="10"/>
          </p:nvPr>
        </p:nvSpPr>
        <p:spPr/>
        <p:txBody>
          <a:bodyPr/>
          <a:lstStyle>
            <a:lvl1pPr>
              <a:defRPr/>
            </a:lvl1pPr>
            <a:extLst/>
          </a:lstStyle>
          <a:p>
            <a:pPr>
              <a:defRPr/>
            </a:pPr>
            <a:fld id="{2DBCECBB-E781-4FA8-AB20-BA6AFD06D30D}" type="datetimeFigureOut">
              <a:rPr lang="en-US"/>
              <a:pPr>
                <a:defRPr/>
              </a:pPr>
              <a:t>3/10/2016</a:t>
            </a:fld>
            <a:endParaRPr lang="en-US"/>
          </a:p>
        </p:txBody>
      </p:sp>
      <p:sp>
        <p:nvSpPr>
          <p:cNvPr id="4" name="2 Marcador de pie de página"/>
          <p:cNvSpPr>
            <a:spLocks noGrp="1"/>
          </p:cNvSpPr>
          <p:nvPr>
            <p:ph type="ftr" sz="quarter" idx="11"/>
          </p:nvPr>
        </p:nvSpPr>
        <p:spPr/>
        <p:txBody>
          <a:bodyPr/>
          <a:lstStyle>
            <a:lvl1pPr>
              <a:defRPr/>
            </a:lvl1pPr>
            <a:extLst/>
          </a:lstStyle>
          <a:p>
            <a:pPr>
              <a:defRPr/>
            </a:pPr>
            <a:endParaRPr lang="es-ES"/>
          </a:p>
        </p:txBody>
      </p:sp>
      <p:sp>
        <p:nvSpPr>
          <p:cNvPr id="5" name="3 Marcador de número de diapositiva"/>
          <p:cNvSpPr>
            <a:spLocks noGrp="1"/>
          </p:cNvSpPr>
          <p:nvPr>
            <p:ph type="sldNum" sz="quarter" idx="12"/>
          </p:nvPr>
        </p:nvSpPr>
        <p:spPr/>
        <p:txBody>
          <a:bodyPr/>
          <a:lstStyle>
            <a:lvl1pPr>
              <a:defRPr/>
            </a:lvl1pPr>
            <a:extLst/>
          </a:lstStyle>
          <a:p>
            <a:pPr>
              <a:defRPr/>
            </a:pPr>
            <a:fld id="{04774DE9-00AD-4DCD-8374-6BD01B142E32}" type="slidenum">
              <a:rPr lang="es-ES"/>
              <a:pPr>
                <a:defRPr/>
              </a:pPr>
              <a:t>‹Nº›</a:t>
            </a:fld>
            <a:endParaRPr lang="es-ES"/>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4 Marcador de fecha"/>
          <p:cNvSpPr>
            <a:spLocks noGrp="1"/>
          </p:cNvSpPr>
          <p:nvPr>
            <p:ph type="dt" sz="half" idx="10"/>
          </p:nvPr>
        </p:nvSpPr>
        <p:spPr/>
        <p:txBody>
          <a:bodyPr/>
          <a:lstStyle>
            <a:lvl1pPr>
              <a:defRPr/>
            </a:lvl1pPr>
          </a:lstStyle>
          <a:p>
            <a:pPr>
              <a:defRPr/>
            </a:pPr>
            <a:fld id="{378D1EB7-2077-4D68-92AF-4D692BA07195}" type="datetimeFigureOut">
              <a:rPr lang="en-US"/>
              <a:pPr>
                <a:defRPr/>
              </a:pPr>
              <a:t>3/10/2016</a:t>
            </a:fld>
            <a:endParaRPr lang="en-US"/>
          </a:p>
        </p:txBody>
      </p:sp>
      <p:sp>
        <p:nvSpPr>
          <p:cNvPr id="6" name="17 Marcador de pie de página"/>
          <p:cNvSpPr>
            <a:spLocks noGrp="1"/>
          </p:cNvSpPr>
          <p:nvPr>
            <p:ph type="ftr" sz="quarter" idx="11"/>
          </p:nvPr>
        </p:nvSpPr>
        <p:spPr/>
        <p:txBody>
          <a:bodyPr/>
          <a:lstStyle>
            <a:lvl1pPr>
              <a:defRPr/>
            </a:lvl1pPr>
          </a:lstStyle>
          <a:p>
            <a:pPr>
              <a:defRPr/>
            </a:pPr>
            <a:endParaRPr lang="es-ES"/>
          </a:p>
        </p:txBody>
      </p:sp>
      <p:sp>
        <p:nvSpPr>
          <p:cNvPr id="7" name="4 Marcador de número de diapositiva"/>
          <p:cNvSpPr>
            <a:spLocks noGrp="1"/>
          </p:cNvSpPr>
          <p:nvPr>
            <p:ph type="sldNum" sz="quarter" idx="12"/>
          </p:nvPr>
        </p:nvSpPr>
        <p:spPr/>
        <p:txBody>
          <a:bodyPr/>
          <a:lstStyle>
            <a:lvl1pPr>
              <a:defRPr/>
            </a:lvl1pPr>
          </a:lstStyle>
          <a:p>
            <a:pPr>
              <a:defRPr/>
            </a:pPr>
            <a:fld id="{38161164-7B22-49E6-AAA9-EC76B7418FB7}" type="slidenum">
              <a:rPr lang="es-ES"/>
              <a:pPr>
                <a:defRPr/>
              </a:pPr>
              <a:t>‹Nº›</a:t>
            </a:fld>
            <a:endParaRPr lang="es-ES"/>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9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10 Redondear rectángulo de esquina sencilla"/>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s-ES" smtClean="0"/>
              <a:t>Haga clic para modificar el estilo de título del patrón</a:t>
            </a:r>
            <a:endParaRPr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s-ES" noProof="0" smtClean="0"/>
              <a:t>Haga clic en el icono para agregar una imagen</a:t>
            </a:r>
            <a:endParaRPr lang="en-US" noProof="0"/>
          </a:p>
        </p:txBody>
      </p:sp>
      <p:sp>
        <p:nvSpPr>
          <p:cNvPr id="7" name="4 Marcador de fecha"/>
          <p:cNvSpPr>
            <a:spLocks noGrp="1"/>
          </p:cNvSpPr>
          <p:nvPr>
            <p:ph type="dt" sz="half" idx="10"/>
          </p:nvPr>
        </p:nvSpPr>
        <p:spPr/>
        <p:txBody>
          <a:bodyPr/>
          <a:lstStyle>
            <a:lvl1pPr>
              <a:defRPr/>
            </a:lvl1pPr>
            <a:extLst/>
          </a:lstStyle>
          <a:p>
            <a:pPr>
              <a:defRPr/>
            </a:pPr>
            <a:fld id="{4A7D7FAA-EE7A-4D2C-AF69-2B029746AB1D}" type="datetimeFigureOut">
              <a:rPr lang="en-US"/>
              <a:pPr>
                <a:defRPr/>
              </a:pPr>
              <a:t>3/10/2016</a:t>
            </a:fld>
            <a:endParaRPr lang="en-US"/>
          </a:p>
        </p:txBody>
      </p:sp>
      <p:sp>
        <p:nvSpPr>
          <p:cNvPr id="8" name="5 Marcador de pie de página"/>
          <p:cNvSpPr>
            <a:spLocks noGrp="1"/>
          </p:cNvSpPr>
          <p:nvPr>
            <p:ph type="ftr" sz="quarter" idx="11"/>
          </p:nvPr>
        </p:nvSpPr>
        <p:spPr/>
        <p:txBody>
          <a:bodyPr/>
          <a:lstStyle>
            <a:lvl1pPr>
              <a:defRPr/>
            </a:lvl1pPr>
            <a:extLst/>
          </a:lstStyle>
          <a:p>
            <a:pPr>
              <a:defRPr/>
            </a:pPr>
            <a:endParaRPr lang="es-ES"/>
          </a:p>
        </p:txBody>
      </p:sp>
      <p:sp>
        <p:nvSpPr>
          <p:cNvPr id="9" name="6 Marcador de número de diapositiva"/>
          <p:cNvSpPr>
            <a:spLocks noGrp="1"/>
          </p:cNvSpPr>
          <p:nvPr>
            <p:ph type="sldNum" sz="quarter" idx="12"/>
          </p:nvPr>
        </p:nvSpPr>
        <p:spPr/>
        <p:txBody>
          <a:bodyPr/>
          <a:lstStyle>
            <a:lvl1pPr>
              <a:defRPr/>
            </a:lvl1pPr>
            <a:extLst/>
          </a:lstStyle>
          <a:p>
            <a:pPr>
              <a:defRPr/>
            </a:pPr>
            <a:fld id="{6D89B979-668E-4DE5-B939-1AE66FA2861F}" type="slidenum">
              <a:rPr lang="es-ES"/>
              <a:pPr>
                <a:defRPr/>
              </a:pPr>
              <a:t>‹Nº›</a:t>
            </a:fld>
            <a:endParaRPr lang="es-ES"/>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6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12 Marcador de título"/>
          <p:cNvSpPr>
            <a:spLocks noGrp="1"/>
          </p:cNvSpPr>
          <p:nvPr>
            <p:ph type="title"/>
          </p:nvPr>
        </p:nvSpPr>
        <p:spPr>
          <a:xfrm>
            <a:off x="503238" y="4986338"/>
            <a:ext cx="8183562" cy="1050925"/>
          </a:xfrm>
          <a:prstGeom prst="rect">
            <a:avLst/>
          </a:prstGeom>
        </p:spPr>
        <p:txBody>
          <a:bodyPr vert="horz" anchor="b">
            <a:normAutofit/>
          </a:bodyPr>
          <a:lstStyle>
            <a:extLst/>
          </a:lstStyle>
          <a:p>
            <a:r>
              <a:rPr lang="es-ES" smtClean="0"/>
              <a:t>Haga clic para modificar el estilo de título del patrón</a:t>
            </a:r>
            <a:endParaRPr lang="en-US"/>
          </a:p>
        </p:txBody>
      </p:sp>
      <p:sp>
        <p:nvSpPr>
          <p:cNvPr id="1031" name="3 Marcador de texto"/>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endParaRPr lang="en-US" altLang="es-ES" smtClean="0"/>
          </a:p>
        </p:txBody>
      </p:sp>
      <p:sp>
        <p:nvSpPr>
          <p:cNvPr id="25" name="24 Marcador de fecha"/>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1A28B72D-8442-425C-A55C-72C8DBF588AE}" type="datetimeFigureOut">
              <a:rPr lang="en-US"/>
              <a:pPr>
                <a:defRPr/>
              </a:pPr>
              <a:t>3/10/2016</a:t>
            </a:fld>
            <a:endParaRPr lang="en-US"/>
          </a:p>
        </p:txBody>
      </p:sp>
      <p:sp>
        <p:nvSpPr>
          <p:cNvPr id="18" name="17 Marcador de pie de página"/>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es-ES"/>
          </a:p>
        </p:txBody>
      </p:sp>
      <p:sp>
        <p:nvSpPr>
          <p:cNvPr id="5" name="4 Marcador de número de diapositiva"/>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D9192612-D1AF-4912-B0B7-DFC38E1A2FC5}"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08" r:id="rId1"/>
    <p:sldLayoutId id="2147483701" r:id="rId2"/>
    <p:sldLayoutId id="2147483709" r:id="rId3"/>
    <p:sldLayoutId id="2147483702" r:id="rId4"/>
    <p:sldLayoutId id="2147483703" r:id="rId5"/>
    <p:sldLayoutId id="2147483704" r:id="rId6"/>
    <p:sldLayoutId id="2147483710" r:id="rId7"/>
    <p:sldLayoutId id="2147483705" r:id="rId8"/>
    <p:sldLayoutId id="2147483711" r:id="rId9"/>
    <p:sldLayoutId id="2147483706" r:id="rId10"/>
    <p:sldLayoutId id="2147483707" r:id="rId11"/>
  </p:sldLayoutIdLst>
  <p:transition>
    <p:split orient="vert"/>
  </p:transition>
  <p:timing>
    <p:tnLst>
      <p:par>
        <p:cTn id="1" dur="indefinite" restart="never" nodeType="tmRoot"/>
      </p:par>
    </p:tnLst>
  </p:timing>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1026"/>
          <p:cNvSpPr txBox="1">
            <a:spLocks noChangeArrowheads="1"/>
          </p:cNvSpPr>
          <p:nvPr/>
        </p:nvSpPr>
        <p:spPr bwMode="auto">
          <a:xfrm>
            <a:off x="1890713" y="1355725"/>
            <a:ext cx="180975" cy="336550"/>
          </a:xfrm>
          <a:prstGeom prst="rect">
            <a:avLst/>
          </a:prstGeom>
          <a:noFill/>
          <a:ln w="31750">
            <a:noFill/>
            <a:miter lim="800000"/>
            <a:headEnd/>
            <a:tailEnd/>
          </a:ln>
          <a:effectLst/>
        </p:spPr>
        <p:txBody>
          <a:bodyPr wrap="none" lIns="90000" tIns="46800" rIns="90000" bIns="46800">
            <a:spAutoFit/>
          </a:bodyPr>
          <a:lstStyle/>
          <a:p>
            <a:pPr fontAlgn="auto">
              <a:spcBef>
                <a:spcPts val="0"/>
              </a:spcBef>
              <a:spcAft>
                <a:spcPts val="0"/>
              </a:spcAft>
              <a:defRPr/>
            </a:pPr>
            <a:endParaRPr lang="es-ES_tradnl" sz="1600">
              <a:effectLst>
                <a:outerShdw blurRad="38100" dist="38100" dir="2700000" algn="tl">
                  <a:srgbClr val="000000"/>
                </a:outerShdw>
              </a:effectLst>
              <a:latin typeface="Arial Rounded MT Bold" pitchFamily="34" charset="0"/>
              <a:cs typeface="+mn-cs"/>
            </a:endParaRPr>
          </a:p>
        </p:txBody>
      </p:sp>
      <p:sp>
        <p:nvSpPr>
          <p:cNvPr id="162819" name="Text Box 1027"/>
          <p:cNvSpPr txBox="1">
            <a:spLocks noChangeArrowheads="1"/>
          </p:cNvSpPr>
          <p:nvPr/>
        </p:nvSpPr>
        <p:spPr bwMode="auto">
          <a:xfrm>
            <a:off x="1357313" y="2193925"/>
            <a:ext cx="180975" cy="336550"/>
          </a:xfrm>
          <a:prstGeom prst="rect">
            <a:avLst/>
          </a:prstGeom>
          <a:noFill/>
          <a:ln w="31750">
            <a:noFill/>
            <a:miter lim="800000"/>
            <a:headEnd/>
            <a:tailEnd/>
          </a:ln>
          <a:effectLst/>
        </p:spPr>
        <p:txBody>
          <a:bodyPr wrap="none" lIns="90000" tIns="46800" rIns="90000" bIns="46800">
            <a:spAutoFit/>
          </a:bodyPr>
          <a:lstStyle/>
          <a:p>
            <a:pPr fontAlgn="auto">
              <a:spcBef>
                <a:spcPts val="0"/>
              </a:spcBef>
              <a:spcAft>
                <a:spcPts val="0"/>
              </a:spcAft>
              <a:defRPr/>
            </a:pPr>
            <a:endParaRPr lang="es-ES_tradnl" sz="1600">
              <a:effectLst>
                <a:outerShdw blurRad="38100" dist="38100" dir="2700000" algn="tl">
                  <a:srgbClr val="000000"/>
                </a:outerShdw>
              </a:effectLst>
              <a:latin typeface="Arial Rounded MT Bold" pitchFamily="34" charset="0"/>
              <a:cs typeface="+mn-cs"/>
            </a:endParaRPr>
          </a:p>
        </p:txBody>
      </p:sp>
      <p:sp>
        <p:nvSpPr>
          <p:cNvPr id="162821" name="Rectangle 1029"/>
          <p:cNvSpPr>
            <a:spLocks noChangeArrowheads="1"/>
          </p:cNvSpPr>
          <p:nvPr/>
        </p:nvSpPr>
        <p:spPr bwMode="auto">
          <a:xfrm>
            <a:off x="971550" y="1196975"/>
            <a:ext cx="7561263" cy="3136756"/>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algn="ctr" fontAlgn="auto">
              <a:spcBef>
                <a:spcPct val="50000"/>
              </a:spcBef>
              <a:spcAft>
                <a:spcPts val="0"/>
              </a:spcAft>
              <a:defRPr/>
            </a:pPr>
            <a:r>
              <a:rPr lang="es-ES_tradnl" sz="2400" dirty="0" smtClean="0">
                <a:effectLst>
                  <a:outerShdw blurRad="38100" dist="38100" dir="2700000" algn="tl">
                    <a:srgbClr val="000000"/>
                  </a:outerShdw>
                </a:effectLst>
                <a:latin typeface="Arial Narrow" pitchFamily="34" charset="0"/>
                <a:cs typeface="+mn-cs"/>
              </a:rPr>
              <a:t>PRESENTACION </a:t>
            </a:r>
            <a:r>
              <a:rPr lang="es-ES_tradnl" sz="2400" dirty="0">
                <a:effectLst>
                  <a:outerShdw blurRad="38100" dist="38100" dir="2700000" algn="tl">
                    <a:srgbClr val="000000"/>
                  </a:outerShdw>
                </a:effectLst>
                <a:latin typeface="Arial Narrow" pitchFamily="34" charset="0"/>
                <a:cs typeface="+mn-cs"/>
              </a:rPr>
              <a:t>PANEL </a:t>
            </a:r>
            <a:r>
              <a:rPr lang="es-ES_tradnl" sz="2400" dirty="0" smtClean="0">
                <a:effectLst>
                  <a:outerShdw blurRad="38100" dist="38100" dir="2700000" algn="tl">
                    <a:srgbClr val="000000"/>
                  </a:outerShdw>
                </a:effectLst>
                <a:latin typeface="Arial Narrow" pitchFamily="34" charset="0"/>
                <a:cs typeface="+mn-cs"/>
              </a:rPr>
              <a:t>TECNICO </a:t>
            </a:r>
            <a:r>
              <a:rPr lang="es-ES_tradnl" sz="2400" dirty="0">
                <a:effectLst>
                  <a:outerShdw blurRad="38100" dist="38100" dir="2700000" algn="tl">
                    <a:srgbClr val="000000"/>
                  </a:outerShdw>
                </a:effectLst>
                <a:latin typeface="Arial Narrow" pitchFamily="34" charset="0"/>
                <a:cs typeface="+mn-cs"/>
              </a:rPr>
              <a:t>DE CONCESIONES</a:t>
            </a:r>
          </a:p>
          <a:p>
            <a:pPr algn="ctr" fontAlgn="auto">
              <a:spcBef>
                <a:spcPct val="50000"/>
              </a:spcBef>
              <a:spcAft>
                <a:spcPts val="0"/>
              </a:spcAft>
              <a:defRPr/>
            </a:pPr>
            <a:r>
              <a:rPr lang="es-ES_tradnl" sz="2400" dirty="0" smtClean="0">
                <a:effectLst>
                  <a:outerShdw blurRad="38100" dist="38100" dir="2700000" algn="tl">
                    <a:srgbClr val="000000"/>
                  </a:outerShdw>
                </a:effectLst>
                <a:latin typeface="Arial Narrow" pitchFamily="34" charset="0"/>
                <a:cs typeface="+mn-cs"/>
              </a:rPr>
              <a:t>SOCIEDAD CONCESIONARIA SANJOSE RUTAS DEL LOA S.A.</a:t>
            </a:r>
          </a:p>
          <a:p>
            <a:pPr algn="ctr" fontAlgn="auto">
              <a:spcBef>
                <a:spcPct val="50000"/>
              </a:spcBef>
              <a:spcAft>
                <a:spcPts val="0"/>
              </a:spcAft>
              <a:defRPr/>
            </a:pPr>
            <a:r>
              <a:rPr lang="es-ES_tradnl" sz="2400" dirty="0" smtClean="0">
                <a:effectLst>
                  <a:outerShdw blurRad="38100" dist="38100" dir="2700000" algn="tl">
                    <a:srgbClr val="000000"/>
                  </a:outerShdw>
                </a:effectLst>
                <a:latin typeface="Arial Narrow" pitchFamily="34" charset="0"/>
                <a:cs typeface="+mn-cs"/>
              </a:rPr>
              <a:t>DISCREPANCIA </a:t>
            </a:r>
            <a:r>
              <a:rPr lang="es-ES_tradnl" sz="2400" dirty="0">
                <a:effectLst>
                  <a:outerShdw blurRad="38100" dist="38100" dir="2700000" algn="tl">
                    <a:srgbClr val="000000"/>
                  </a:outerShdw>
                </a:effectLst>
                <a:latin typeface="Arial Narrow" pitchFamily="34" charset="0"/>
                <a:cs typeface="+mn-cs"/>
              </a:rPr>
              <a:t>D02-2016-12</a:t>
            </a:r>
          </a:p>
          <a:p>
            <a:pPr algn="ctr" fontAlgn="auto">
              <a:spcBef>
                <a:spcPct val="50000"/>
              </a:spcBef>
              <a:spcAft>
                <a:spcPts val="0"/>
              </a:spcAft>
              <a:defRPr/>
            </a:pPr>
            <a:r>
              <a:rPr lang="es-ES_tradnl" sz="2400" dirty="0">
                <a:effectLst>
                  <a:outerShdw blurRad="38100" dist="38100" dir="2700000" algn="tl">
                    <a:srgbClr val="000000"/>
                  </a:outerShdw>
                </a:effectLst>
                <a:latin typeface="Arial Narrow" pitchFamily="34" charset="0"/>
                <a:cs typeface="+mn-cs"/>
              </a:rPr>
              <a:t>11 DE MARZO DE </a:t>
            </a:r>
            <a:r>
              <a:rPr lang="es-ES_tradnl" sz="2400" dirty="0" smtClean="0">
                <a:effectLst>
                  <a:outerShdw blurRad="38100" dist="38100" dir="2700000" algn="tl">
                    <a:srgbClr val="000000"/>
                  </a:outerShdw>
                </a:effectLst>
                <a:latin typeface="Arial Narrow" pitchFamily="34" charset="0"/>
                <a:cs typeface="+mn-cs"/>
              </a:rPr>
              <a:t>2016</a:t>
            </a:r>
          </a:p>
          <a:p>
            <a:pPr algn="ctr" fontAlgn="auto">
              <a:spcBef>
                <a:spcPct val="50000"/>
              </a:spcBef>
              <a:spcAft>
                <a:spcPts val="0"/>
              </a:spcAft>
              <a:defRPr/>
            </a:pPr>
            <a:endParaRPr lang="es-ES_tradnl" sz="2400" dirty="0">
              <a:effectLst>
                <a:outerShdw blurRad="38100" dist="38100" dir="2700000" algn="tl">
                  <a:srgbClr val="000000"/>
                </a:outerShdw>
              </a:effectLst>
              <a:latin typeface="Arial Narrow" pitchFamily="34" charset="0"/>
              <a:cs typeface="+mn-cs"/>
            </a:endParaRPr>
          </a:p>
          <a:p>
            <a:pPr algn="ctr" fontAlgn="auto">
              <a:spcBef>
                <a:spcPct val="50000"/>
              </a:spcBef>
              <a:spcAft>
                <a:spcPts val="0"/>
              </a:spcAft>
              <a:defRPr/>
            </a:pPr>
            <a:r>
              <a:rPr lang="es-ES_tradnl" sz="2000" dirty="0">
                <a:effectLst>
                  <a:outerShdw blurRad="38100" dist="38100" dir="2700000" algn="tl">
                    <a:srgbClr val="000000"/>
                  </a:outerShdw>
                </a:effectLst>
                <a:latin typeface="Arial Narrow" pitchFamily="34" charset="0"/>
                <a:cs typeface="+mn-cs"/>
              </a:rPr>
              <a:t> </a:t>
            </a:r>
          </a:p>
        </p:txBody>
      </p:sp>
      <p:sp>
        <p:nvSpPr>
          <p:cNvPr id="162824" name="Rectangle 1032"/>
          <p:cNvSpPr>
            <a:spLocks noChangeArrowheads="1"/>
          </p:cNvSpPr>
          <p:nvPr/>
        </p:nvSpPr>
        <p:spPr bwMode="auto">
          <a:xfrm>
            <a:off x="428625" y="2786063"/>
            <a:ext cx="9144000" cy="333375"/>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fontAlgn="auto">
              <a:spcBef>
                <a:spcPts val="0"/>
              </a:spcBef>
              <a:spcAft>
                <a:spcPts val="0"/>
              </a:spcAft>
              <a:buFontTx/>
              <a:buChar char="•"/>
              <a:tabLst>
                <a:tab pos="2700338" algn="ctr"/>
                <a:tab pos="5400675" algn="r"/>
              </a:tabLst>
              <a:defRPr/>
            </a:pPr>
            <a:endParaRPr lang="es-ES_tradnl" sz="1600">
              <a:solidFill>
                <a:srgbClr val="FFFF00"/>
              </a:solidFill>
              <a:effectLst>
                <a:outerShdw blurRad="38100" dist="38100" dir="2700000" algn="tl">
                  <a:srgbClr val="000000"/>
                </a:outerShdw>
              </a:effectLst>
              <a:latin typeface="+mn-lt"/>
              <a:cs typeface="+mn-cs"/>
            </a:endParaRPr>
          </a:p>
        </p:txBody>
      </p:sp>
      <p:sp>
        <p:nvSpPr>
          <p:cNvPr id="8" name="7 CuadroTexto"/>
          <p:cNvSpPr txBox="1"/>
          <p:nvPr/>
        </p:nvSpPr>
        <p:spPr>
          <a:xfrm>
            <a:off x="3923928" y="5157192"/>
            <a:ext cx="4362822" cy="1200329"/>
          </a:xfrm>
          <a:prstGeom prst="rect">
            <a:avLst/>
          </a:prstGeom>
          <a:noFill/>
        </p:spPr>
        <p:txBody>
          <a:bodyPr wrap="square">
            <a:spAutoFit/>
          </a:bodyPr>
          <a:lstStyle/>
          <a:p>
            <a:pPr fontAlgn="auto">
              <a:spcBef>
                <a:spcPts val="0"/>
              </a:spcBef>
              <a:spcAft>
                <a:spcPts val="0"/>
              </a:spcAft>
              <a:defRPr/>
            </a:pPr>
            <a:r>
              <a:rPr lang="es-ES_tradnl" dirty="0" smtClean="0">
                <a:effectLst>
                  <a:outerShdw blurRad="38100" dist="38100" dir="2700000" algn="tl">
                    <a:srgbClr val="000000"/>
                  </a:outerShdw>
                </a:effectLst>
                <a:latin typeface="Arial Narrow" pitchFamily="34" charset="0"/>
                <a:cs typeface="+mn-cs"/>
              </a:rPr>
              <a:t>JOAQUIN DEL CERRO</a:t>
            </a:r>
          </a:p>
          <a:p>
            <a:pPr fontAlgn="auto">
              <a:spcBef>
                <a:spcPts val="0"/>
              </a:spcBef>
              <a:spcAft>
                <a:spcPts val="0"/>
              </a:spcAft>
              <a:defRPr/>
            </a:pPr>
            <a:r>
              <a:rPr lang="es-ES_tradnl" dirty="0" smtClean="0">
                <a:effectLst>
                  <a:outerShdw blurRad="38100" dist="38100" dir="2700000" algn="tl">
                    <a:srgbClr val="000000"/>
                  </a:outerShdw>
                </a:effectLst>
                <a:latin typeface="Arial Narrow" pitchFamily="34" charset="0"/>
                <a:cs typeface="+mn-cs"/>
              </a:rPr>
              <a:t>JOSE DE HARO</a:t>
            </a:r>
          </a:p>
          <a:p>
            <a:pPr fontAlgn="auto">
              <a:spcBef>
                <a:spcPts val="0"/>
              </a:spcBef>
              <a:spcAft>
                <a:spcPts val="0"/>
              </a:spcAft>
              <a:defRPr/>
            </a:pPr>
            <a:r>
              <a:rPr lang="es-ES_tradnl" dirty="0" smtClean="0">
                <a:effectLst>
                  <a:outerShdw blurRad="38100" dist="38100" dir="2700000" algn="tl">
                    <a:srgbClr val="000000"/>
                  </a:outerShdw>
                </a:effectLst>
                <a:latin typeface="Arial Narrow" pitchFamily="34" charset="0"/>
                <a:cs typeface="+mn-cs"/>
              </a:rPr>
              <a:t>JOAQUIN MORALES</a:t>
            </a:r>
            <a:endParaRPr lang="es-ES_tradnl" dirty="0">
              <a:effectLst>
                <a:outerShdw blurRad="38100" dist="38100" dir="2700000" algn="tl">
                  <a:srgbClr val="000000"/>
                </a:outerShdw>
              </a:effectLst>
              <a:latin typeface="Arial Narrow" pitchFamily="34" charset="0"/>
              <a:cs typeface="+mn-cs"/>
            </a:endParaRPr>
          </a:p>
          <a:p>
            <a:pPr fontAlgn="auto">
              <a:spcBef>
                <a:spcPts val="0"/>
              </a:spcBef>
              <a:spcAft>
                <a:spcPts val="0"/>
              </a:spcAft>
              <a:defRPr/>
            </a:pPr>
            <a:endParaRPr lang="es-ES" dirty="0">
              <a:latin typeface="+mn-lt"/>
              <a:cs typeface="+mn-cs"/>
            </a:endParaRP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48" name="Rectangle 28"/>
          <p:cNvSpPr>
            <a:spLocks noChangeArrowheads="1"/>
          </p:cNvSpPr>
          <p:nvPr/>
        </p:nvSpPr>
        <p:spPr bwMode="auto">
          <a:xfrm>
            <a:off x="900113" y="1700213"/>
            <a:ext cx="7964487" cy="4330700"/>
          </a:xfrm>
          <a:prstGeom prst="rect">
            <a:avLst/>
          </a:prstGeom>
          <a:noFill/>
          <a:ln w="9525">
            <a:noFill/>
            <a:miter lim="800000"/>
            <a:headEnd/>
            <a:tailEnd/>
          </a:ln>
          <a:effectLst/>
        </p:spPr>
        <p:txBody>
          <a:bodyPr lIns="92075" tIns="46038" rIns="92075" bIns="46038"/>
          <a:lstStyle/>
          <a:p>
            <a:pPr algn="just" fontAlgn="auto">
              <a:spcBef>
                <a:spcPct val="20000"/>
              </a:spcBef>
              <a:spcAft>
                <a:spcPts val="0"/>
              </a:spcAft>
              <a:defRPr/>
            </a:pPr>
            <a:r>
              <a:rPr lang="es-MX" b="1" dirty="0">
                <a:latin typeface="Arial" pitchFamily="34" charset="0"/>
                <a:cs typeface="Arial" pitchFamily="34" charset="0"/>
              </a:rPr>
              <a:t>NO HUBO ACUERDO ENTRE MOP Y SOCIEDAD CONCESIONARIA </a:t>
            </a:r>
          </a:p>
          <a:p>
            <a:pPr algn="just" fontAlgn="auto">
              <a:spcBef>
                <a:spcPct val="20000"/>
              </a:spcBef>
              <a:spcAft>
                <a:spcPts val="0"/>
              </a:spcAft>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285750" indent="-285750" algn="just">
              <a:buFont typeface="Arial" panose="020B0604020202020204" pitchFamily="34" charset="0"/>
              <a:buChar char="•"/>
              <a:defRPr/>
            </a:pPr>
            <a:r>
              <a:rPr lang="es-ES" dirty="0"/>
              <a:t>Carta de la Sociedad Concesionaria de 28 de enero de 2016, ante el pronunciamiento del Panel Técnico de Concesiones relativo al cómputo de los plazos del artículo 28 de la Ley de Concesiones de Obras Públicas, por la cual “Sociedad Concesionaria </a:t>
            </a:r>
            <a:r>
              <a:rPr lang="es-ES" dirty="0" err="1"/>
              <a:t>SanJose</a:t>
            </a:r>
            <a:r>
              <a:rPr lang="es-ES" dirty="0"/>
              <a:t> Rutas del Loa S.A.” hizo una nueva presentación al Ministerio de Obras Públicas tendiente a acordar el valor de las indemnizaciones que se deben cancelar, acompañando un CD con todo la documentación de respaldo. </a:t>
            </a:r>
            <a:endParaRPr lang="es-MX" dirty="0">
              <a:latin typeface="Arial" pitchFamily="34" charset="0"/>
              <a:cs typeface="Arial" pitchFamily="34" charset="0"/>
            </a:endParaRPr>
          </a:p>
          <a:p>
            <a:pPr algn="just" fontAlgn="auto">
              <a:spcBef>
                <a:spcPct val="20000"/>
              </a:spcBef>
              <a:spcAft>
                <a:spcPts val="0"/>
              </a:spcAft>
              <a:defRPr/>
            </a:pPr>
            <a:endParaRPr lang="es-MX" dirty="0">
              <a:latin typeface="Arial" pitchFamily="34" charset="0"/>
              <a:cs typeface="Arial" pitchFamily="34" charset="0"/>
            </a:endParaRPr>
          </a:p>
          <a:p>
            <a:pPr marL="285750" indent="-285750" algn="just" fontAlgn="auto">
              <a:spcBef>
                <a:spcPct val="20000"/>
              </a:spcBef>
              <a:spcAft>
                <a:spcPts val="0"/>
              </a:spcAft>
              <a:buFont typeface="Arial" panose="020B0604020202020204" pitchFamily="34" charset="0"/>
              <a:buChar char="•"/>
              <a:defRPr/>
            </a:pPr>
            <a:r>
              <a:rPr lang="es-MX" dirty="0">
                <a:latin typeface="Arial" pitchFamily="34" charset="0"/>
                <a:cs typeface="Arial" pitchFamily="34" charset="0"/>
              </a:rPr>
              <a:t>Por carta de 3 de marzo de 2016, el Ministerio de Obras Públicas rechaza formalmente </a:t>
            </a:r>
            <a:r>
              <a:rPr lang="es-CL" dirty="0">
                <a:latin typeface="Arial" pitchFamily="34" charset="0"/>
                <a:cs typeface="Arial" pitchFamily="34" charset="0"/>
              </a:rPr>
              <a:t>presentación de reembolso de la Sociedad Concesionaria realizada con fecha 28 de enero de 2016, entre otras razones, por no haber entregado la documentación de respaldo al Interventor designado por el Ministerio de Obras Publicas con motivo de la declaración incumplimiento grave. </a:t>
            </a:r>
            <a:r>
              <a:rPr lang="es-MX" b="1" dirty="0">
                <a:latin typeface="Arial" pitchFamily="34" charset="0"/>
                <a:cs typeface="Arial" pitchFamily="34" charset="0"/>
              </a:rPr>
              <a:t> </a:t>
            </a: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Wingdings" pitchFamily="2" charset="2"/>
              <a:buChar char="§"/>
              <a:defRPr/>
            </a:pPr>
            <a:endParaRPr lang="es-ES" dirty="0">
              <a:solidFill>
                <a:schemeClr val="bg1">
                  <a:lumMod val="50000"/>
                </a:schemeClr>
              </a:solidFill>
              <a:effectLst>
                <a:outerShdw blurRad="38100" dist="38100" dir="2700000" algn="tl">
                  <a:srgbClr val="000000">
                    <a:alpha val="43137"/>
                  </a:srgbClr>
                </a:outerShdw>
              </a:effectLst>
              <a:latin typeface="Arial Narrow" pitchFamily="34" charset="0"/>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3200" dirty="0">
              <a:latin typeface="+mn-lt"/>
              <a:cs typeface="+mn-cs"/>
            </a:endParaRPr>
          </a:p>
        </p:txBody>
      </p:sp>
      <p:sp>
        <p:nvSpPr>
          <p:cNvPr id="158751" name="Rectangle 31"/>
          <p:cNvSpPr>
            <a:spLocks noChangeArrowheads="1"/>
          </p:cNvSpPr>
          <p:nvPr/>
        </p:nvSpPr>
        <p:spPr bwMode="auto">
          <a:xfrm>
            <a:off x="900113" y="760413"/>
            <a:ext cx="7343775" cy="458787"/>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algn="just" fontAlgn="auto">
              <a:spcBef>
                <a:spcPts val="0"/>
              </a:spcBef>
              <a:spcAft>
                <a:spcPts val="0"/>
              </a:spcAft>
              <a:defRPr/>
            </a:pPr>
            <a:r>
              <a:rPr lang="es-ES_tradnl" sz="2400" b="1" dirty="0">
                <a:latin typeface="Arial" panose="020B0604020202020204" pitchFamily="34" charset="0"/>
                <a:cs typeface="Arial" panose="020B0604020202020204" pitchFamily="34" charset="0"/>
              </a:rPr>
              <a:t>SUPUESTOS DE HECHO </a:t>
            </a:r>
            <a:endParaRPr lang="es-ES" sz="2400" b="1" dirty="0">
              <a:latin typeface="Arial" panose="020B0604020202020204" pitchFamily="34" charset="0"/>
              <a:cs typeface="Arial" panose="020B0604020202020204" pitchFamily="34" charset="0"/>
            </a:endParaRPr>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48" name="Rectangle 28"/>
          <p:cNvSpPr>
            <a:spLocks noChangeArrowheads="1"/>
          </p:cNvSpPr>
          <p:nvPr/>
        </p:nvSpPr>
        <p:spPr bwMode="auto">
          <a:xfrm>
            <a:off x="900113" y="1700213"/>
            <a:ext cx="7964487" cy="4330700"/>
          </a:xfrm>
          <a:prstGeom prst="rect">
            <a:avLst/>
          </a:prstGeom>
          <a:noFill/>
          <a:ln w="9525">
            <a:noFill/>
            <a:miter lim="800000"/>
            <a:headEnd/>
            <a:tailEnd/>
          </a:ln>
          <a:effectLst/>
        </p:spPr>
        <p:txBody>
          <a:bodyPr lIns="92075" tIns="46038" rIns="92075" bIns="46038"/>
          <a:lstStyle/>
          <a:p>
            <a:pPr algn="just" fontAlgn="auto">
              <a:spcBef>
                <a:spcPct val="20000"/>
              </a:spcBef>
              <a:spcAft>
                <a:spcPts val="0"/>
              </a:spcAft>
              <a:defRPr/>
            </a:pPr>
            <a:r>
              <a:rPr lang="es-MX" b="1" dirty="0">
                <a:latin typeface="Arial" pitchFamily="34" charset="0"/>
                <a:cs typeface="Arial" pitchFamily="34" charset="0"/>
              </a:rPr>
              <a:t>PLAZO PARA RECURRIR AL PANEL TECNICO </a:t>
            </a:r>
          </a:p>
          <a:p>
            <a:pPr algn="just" fontAlgn="auto">
              <a:spcBef>
                <a:spcPct val="20000"/>
              </a:spcBef>
              <a:spcAft>
                <a:spcPts val="0"/>
              </a:spcAft>
              <a:defRPr/>
            </a:pPr>
            <a:endParaRPr lang="es-MX" dirty="0">
              <a:effectLst>
                <a:outerShdw blurRad="38100" dist="38100" dir="2700000" algn="tl">
                  <a:srgbClr val="000000">
                    <a:alpha val="43137"/>
                  </a:srgbClr>
                </a:outerShdw>
              </a:effectLst>
              <a:latin typeface="Arial" pitchFamily="34" charset="0"/>
              <a:cs typeface="Arial" pitchFamily="34" charset="0"/>
            </a:endParaRPr>
          </a:p>
          <a:p>
            <a:pPr algn="just" fontAlgn="auto">
              <a:spcBef>
                <a:spcPct val="20000"/>
              </a:spcBef>
              <a:spcAft>
                <a:spcPts val="0"/>
              </a:spcAft>
              <a:defRPr/>
            </a:pPr>
            <a:r>
              <a:rPr lang="es-MX" dirty="0">
                <a:latin typeface="Arial" pitchFamily="34" charset="0"/>
                <a:cs typeface="Arial" pitchFamily="34" charset="0"/>
              </a:rPr>
              <a:t>El Panel Técnico de Concesiones, haciendo referencia al computo del plazo de 60 días dispuesto en el articulo 28 de la Ley de Concesiones de Obras Públicas, tras el cual la Sociedad Concesionaria deber presentar su reclamo en el plazo de 10 días, por Acta SE Nº1/2016 declaró:</a:t>
            </a:r>
          </a:p>
          <a:p>
            <a:pPr algn="just" fontAlgn="auto">
              <a:spcBef>
                <a:spcPct val="20000"/>
              </a:spcBef>
              <a:spcAft>
                <a:spcPts val="0"/>
              </a:spcAft>
              <a:defRPr/>
            </a:pPr>
            <a:endParaRPr lang="es-MX" dirty="0">
              <a:latin typeface="Arial" pitchFamily="34" charset="0"/>
              <a:cs typeface="Arial" pitchFamily="34" charset="0"/>
            </a:endParaRPr>
          </a:p>
          <a:p>
            <a:pPr algn="just" fontAlgn="auto">
              <a:spcBef>
                <a:spcPct val="20000"/>
              </a:spcBef>
              <a:spcAft>
                <a:spcPts val="0"/>
              </a:spcAft>
              <a:defRPr/>
            </a:pPr>
            <a:r>
              <a:rPr lang="es-MX" dirty="0">
                <a:latin typeface="Arial" pitchFamily="34" charset="0"/>
                <a:cs typeface="Arial" pitchFamily="34" charset="0"/>
              </a:rPr>
              <a:t>“De conformidad con los artículos 21 de la Ley de Concesiones y 25 de la Ley 19.880 sobre Base de los Procedimientos Administrativos, dicho plazo vence el 12 de febrero de 2016”</a:t>
            </a: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algn="just" fontAlgn="auto">
              <a:spcBef>
                <a:spcPct val="20000"/>
              </a:spcBef>
              <a:spcAft>
                <a:spcPts val="0"/>
              </a:spcAft>
              <a:defRPr/>
            </a:pPr>
            <a:r>
              <a:rPr lang="es-MX" dirty="0">
                <a:latin typeface="Arial" pitchFamily="34" charset="0"/>
                <a:cs typeface="Arial" pitchFamily="34" charset="0"/>
              </a:rPr>
              <a:t>Consta en autos que la nueva presentación de la Sociedad Concesionaria se efectuó el día 22 de febrero de 2016, esto es, dentro del plazo fijado en el articulo 28 de la Ley de Concesiones de Obras Públicas, para esta actuación.</a:t>
            </a:r>
          </a:p>
          <a:p>
            <a:pPr marL="342900" indent="-342900" algn="just" fontAlgn="auto">
              <a:spcBef>
                <a:spcPct val="20000"/>
              </a:spcBef>
              <a:spcAft>
                <a:spcPts val="0"/>
              </a:spcAft>
              <a:buFont typeface="Wingdings" pitchFamily="2" charset="2"/>
              <a:buChar char="§"/>
              <a:defRPr/>
            </a:pPr>
            <a:endParaRPr lang="es-ES" dirty="0">
              <a:solidFill>
                <a:schemeClr val="bg1">
                  <a:lumMod val="50000"/>
                </a:schemeClr>
              </a:solidFill>
              <a:effectLst>
                <a:outerShdw blurRad="38100" dist="38100" dir="2700000" algn="tl">
                  <a:srgbClr val="000000">
                    <a:alpha val="43137"/>
                  </a:srgbClr>
                </a:outerShdw>
              </a:effectLst>
              <a:latin typeface="Arial Narrow" pitchFamily="34" charset="0"/>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3200" dirty="0">
              <a:latin typeface="+mn-lt"/>
              <a:cs typeface="+mn-cs"/>
            </a:endParaRPr>
          </a:p>
        </p:txBody>
      </p:sp>
      <p:sp>
        <p:nvSpPr>
          <p:cNvPr id="158751" name="Rectangle 31"/>
          <p:cNvSpPr>
            <a:spLocks noChangeArrowheads="1"/>
          </p:cNvSpPr>
          <p:nvPr/>
        </p:nvSpPr>
        <p:spPr bwMode="auto">
          <a:xfrm>
            <a:off x="900113" y="760413"/>
            <a:ext cx="7343775" cy="458787"/>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algn="just" fontAlgn="auto">
              <a:spcBef>
                <a:spcPts val="0"/>
              </a:spcBef>
              <a:spcAft>
                <a:spcPts val="0"/>
              </a:spcAft>
              <a:defRPr/>
            </a:pPr>
            <a:r>
              <a:rPr lang="es-ES_tradnl" sz="2400" b="1" dirty="0">
                <a:latin typeface="Arial" panose="020B0604020202020204" pitchFamily="34" charset="0"/>
                <a:cs typeface="Arial" panose="020B0604020202020204" pitchFamily="34" charset="0"/>
              </a:rPr>
              <a:t>SUPUESTOS DE HECHO </a:t>
            </a:r>
            <a:endParaRPr lang="es-ES" sz="2400" b="1" dirty="0">
              <a:latin typeface="Arial" panose="020B0604020202020204" pitchFamily="34" charset="0"/>
              <a:cs typeface="Arial" panose="020B0604020202020204" pitchFamily="34" charset="0"/>
            </a:endParaRPr>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48" name="Rectangle 28"/>
          <p:cNvSpPr>
            <a:spLocks noChangeArrowheads="1"/>
          </p:cNvSpPr>
          <p:nvPr/>
        </p:nvSpPr>
        <p:spPr bwMode="auto">
          <a:xfrm>
            <a:off x="900113" y="1557338"/>
            <a:ext cx="7964487" cy="4473575"/>
          </a:xfrm>
          <a:prstGeom prst="rect">
            <a:avLst/>
          </a:prstGeom>
          <a:noFill/>
          <a:ln w="9525">
            <a:noFill/>
            <a:miter lim="800000"/>
            <a:headEnd/>
            <a:tailEnd/>
          </a:ln>
          <a:effectLst/>
        </p:spPr>
        <p:txBody>
          <a:bodyPr lIns="92075" tIns="46038" rIns="92075" bIns="46038"/>
          <a:lstStyle/>
          <a:p>
            <a:pPr algn="just" fontAlgn="auto">
              <a:spcBef>
                <a:spcPct val="20000"/>
              </a:spcBef>
              <a:spcAft>
                <a:spcPts val="0"/>
              </a:spcAft>
              <a:defRPr/>
            </a:pPr>
            <a:endParaRPr lang="es-MX" b="1" dirty="0">
              <a:latin typeface="Arial" pitchFamily="34" charset="0"/>
              <a:cs typeface="Arial" pitchFamily="34" charset="0"/>
            </a:endParaRPr>
          </a:p>
          <a:p>
            <a:pPr algn="just" fontAlgn="auto">
              <a:spcBef>
                <a:spcPct val="20000"/>
              </a:spcBef>
              <a:spcAft>
                <a:spcPts val="0"/>
              </a:spcAft>
              <a:defRPr/>
            </a:pPr>
            <a:endParaRPr lang="es-MX" dirty="0">
              <a:effectLst>
                <a:outerShdw blurRad="38100" dist="38100" dir="2700000" algn="tl">
                  <a:srgbClr val="000000">
                    <a:alpha val="43137"/>
                  </a:srgbClr>
                </a:outerShdw>
              </a:effectLst>
              <a:latin typeface="Arial" pitchFamily="34" charset="0"/>
              <a:cs typeface="Arial" pitchFamily="34" charset="0"/>
            </a:endParaRPr>
          </a:p>
          <a:p>
            <a:pPr algn="just" fontAlgn="t">
              <a:defRPr/>
            </a:pPr>
            <a:r>
              <a:rPr lang="es-ES" dirty="0">
                <a:latin typeface="Arial" pitchFamily="34" charset="0"/>
                <a:cs typeface="Arial" pitchFamily="34" charset="0"/>
              </a:rPr>
              <a:t>“Si se determinare no licitar públicamente el contrato de concesión por el plazo que le reste, el Ministerio de Obras Públicas, sin perjuicio de lo señalado en el inciso sexto de este artículo, </a:t>
            </a:r>
            <a:r>
              <a:rPr lang="es-ES" b="1" dirty="0">
                <a:latin typeface="Arial" pitchFamily="34" charset="0"/>
                <a:cs typeface="Arial" pitchFamily="34" charset="0"/>
              </a:rPr>
              <a:t>deberá pagar al concesionario el valor de las inversiones necesarias para la prestación del servicio, que efectivamente hayan sido realizadas por el concesionario, y que no hayan sido amortizadas, más los costos financieros normales del mercado pertinente a tales inversiones, debidamente acreditados, incluidos los reajustes e intereses devengados hasta el momento en que se haga efectivo el pago”</a:t>
            </a: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Wingdings" pitchFamily="2" charset="2"/>
              <a:buChar char="§"/>
              <a:defRPr/>
            </a:pPr>
            <a:endParaRPr lang="es-ES" dirty="0">
              <a:solidFill>
                <a:schemeClr val="bg1">
                  <a:lumMod val="50000"/>
                </a:schemeClr>
              </a:solidFill>
              <a:effectLst>
                <a:outerShdw blurRad="38100" dist="38100" dir="2700000" algn="tl">
                  <a:srgbClr val="000000">
                    <a:alpha val="43137"/>
                  </a:srgbClr>
                </a:outerShdw>
              </a:effectLst>
              <a:latin typeface="Arial Narrow" pitchFamily="34" charset="0"/>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3200" dirty="0">
              <a:latin typeface="+mn-lt"/>
              <a:cs typeface="+mn-cs"/>
            </a:endParaRPr>
          </a:p>
        </p:txBody>
      </p:sp>
      <p:sp>
        <p:nvSpPr>
          <p:cNvPr id="158751" name="Rectangle 31"/>
          <p:cNvSpPr>
            <a:spLocks noChangeArrowheads="1"/>
          </p:cNvSpPr>
          <p:nvPr/>
        </p:nvSpPr>
        <p:spPr bwMode="auto">
          <a:xfrm>
            <a:off x="869950" y="760413"/>
            <a:ext cx="7343775" cy="458787"/>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algn="just" fontAlgn="auto">
              <a:spcBef>
                <a:spcPts val="0"/>
              </a:spcBef>
              <a:spcAft>
                <a:spcPts val="0"/>
              </a:spcAft>
              <a:defRPr/>
            </a:pPr>
            <a:r>
              <a:rPr lang="es-ES_tradnl" sz="2400" b="1" dirty="0">
                <a:latin typeface="Arial" panose="020B0604020202020204" pitchFamily="34" charset="0"/>
                <a:cs typeface="Arial" panose="020B0604020202020204" pitchFamily="34" charset="0"/>
              </a:rPr>
              <a:t>INDEMNIZACIONES  </a:t>
            </a:r>
            <a:endParaRPr lang="es-ES" sz="2400" b="1" dirty="0">
              <a:latin typeface="Arial" panose="020B0604020202020204" pitchFamily="34" charset="0"/>
              <a:cs typeface="Arial" panose="020B0604020202020204" pitchFamily="34" charset="0"/>
            </a:endParaRPr>
          </a:p>
        </p:txBody>
      </p:sp>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48" name="Rectangle 28"/>
          <p:cNvSpPr>
            <a:spLocks noChangeArrowheads="1"/>
          </p:cNvSpPr>
          <p:nvPr/>
        </p:nvSpPr>
        <p:spPr bwMode="auto">
          <a:xfrm>
            <a:off x="900113" y="1557338"/>
            <a:ext cx="7964487" cy="4473575"/>
          </a:xfrm>
          <a:prstGeom prst="rect">
            <a:avLst/>
          </a:prstGeom>
          <a:noFill/>
          <a:ln w="9525">
            <a:noFill/>
            <a:miter lim="800000"/>
            <a:headEnd/>
            <a:tailEnd/>
          </a:ln>
          <a:effectLst/>
        </p:spPr>
        <p:txBody>
          <a:bodyPr lIns="92075" tIns="46038" rIns="92075" bIns="46038"/>
          <a:lstStyle/>
          <a:p>
            <a:pPr algn="just" fontAlgn="auto">
              <a:spcBef>
                <a:spcPct val="20000"/>
              </a:spcBef>
              <a:spcAft>
                <a:spcPts val="0"/>
              </a:spcAft>
              <a:defRPr/>
            </a:pPr>
            <a:r>
              <a:rPr lang="es-MX" b="1" dirty="0">
                <a:latin typeface="Arial" pitchFamily="34" charset="0"/>
                <a:cs typeface="Arial" pitchFamily="34" charset="0"/>
              </a:rPr>
              <a:t>RESUMEN </a:t>
            </a:r>
          </a:p>
          <a:p>
            <a:pPr algn="just" fontAlgn="auto">
              <a:spcBef>
                <a:spcPct val="20000"/>
              </a:spcBef>
              <a:spcAft>
                <a:spcPts val="0"/>
              </a:spcAft>
              <a:defRPr/>
            </a:pPr>
            <a:endParaRPr lang="es-MX" dirty="0">
              <a:effectLst>
                <a:outerShdw blurRad="38100" dist="38100" dir="2700000" algn="tl">
                  <a:srgbClr val="000000">
                    <a:alpha val="43137"/>
                  </a:srgbClr>
                </a:outerShdw>
              </a:effectLst>
              <a:latin typeface="Arial" pitchFamily="34" charset="0"/>
              <a:cs typeface="Arial" pitchFamily="34" charset="0"/>
            </a:endParaRPr>
          </a:p>
          <a:p>
            <a:pPr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Wingdings" pitchFamily="2" charset="2"/>
              <a:buChar char="§"/>
              <a:defRPr/>
            </a:pPr>
            <a:endParaRPr lang="es-ES" dirty="0">
              <a:solidFill>
                <a:schemeClr val="bg1">
                  <a:lumMod val="50000"/>
                </a:schemeClr>
              </a:solidFill>
              <a:effectLst>
                <a:outerShdw blurRad="38100" dist="38100" dir="2700000" algn="tl">
                  <a:srgbClr val="000000">
                    <a:alpha val="43137"/>
                  </a:srgbClr>
                </a:outerShdw>
              </a:effectLst>
              <a:latin typeface="Arial Narrow" pitchFamily="34" charset="0"/>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3200" dirty="0">
              <a:latin typeface="+mn-lt"/>
              <a:cs typeface="+mn-cs"/>
            </a:endParaRPr>
          </a:p>
        </p:txBody>
      </p:sp>
      <p:sp>
        <p:nvSpPr>
          <p:cNvPr id="158751" name="Rectangle 31"/>
          <p:cNvSpPr>
            <a:spLocks noChangeArrowheads="1"/>
          </p:cNvSpPr>
          <p:nvPr/>
        </p:nvSpPr>
        <p:spPr bwMode="auto">
          <a:xfrm>
            <a:off x="869950" y="760413"/>
            <a:ext cx="7343775" cy="458787"/>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algn="just" fontAlgn="auto">
              <a:spcBef>
                <a:spcPts val="0"/>
              </a:spcBef>
              <a:spcAft>
                <a:spcPts val="0"/>
              </a:spcAft>
              <a:defRPr/>
            </a:pPr>
            <a:r>
              <a:rPr lang="es-ES_tradnl" sz="2400" b="1" dirty="0">
                <a:latin typeface="Arial" panose="020B0604020202020204" pitchFamily="34" charset="0"/>
                <a:cs typeface="Arial" panose="020B0604020202020204" pitchFamily="34" charset="0"/>
              </a:rPr>
              <a:t>INDEMNIZACIONES  </a:t>
            </a:r>
            <a:endParaRPr lang="es-ES" sz="2400" b="1" dirty="0">
              <a:latin typeface="Arial" panose="020B0604020202020204" pitchFamily="34" charset="0"/>
              <a:cs typeface="Arial" panose="020B060402020202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3799317905"/>
              </p:ext>
            </p:extLst>
          </p:nvPr>
        </p:nvGraphicFramePr>
        <p:xfrm>
          <a:off x="1331913" y="2276475"/>
          <a:ext cx="6408712" cy="4187813"/>
        </p:xfrm>
        <a:graphic>
          <a:graphicData uri="http://schemas.openxmlformats.org/drawingml/2006/table">
            <a:tbl>
              <a:tblPr firstRow="1" firstCol="1" bandRow="1">
                <a:tableStyleId>{5C22544A-7EE6-4342-B048-85BDC9FD1C3A}</a:tableStyleId>
              </a:tblPr>
              <a:tblGrid>
                <a:gridCol w="3528392"/>
                <a:gridCol w="2880320"/>
              </a:tblGrid>
              <a:tr h="302645">
                <a:tc>
                  <a:txBody>
                    <a:bodyPr/>
                    <a:lstStyle/>
                    <a:p>
                      <a:pPr algn="ctr">
                        <a:lnSpc>
                          <a:spcPct val="150000"/>
                        </a:lnSpc>
                        <a:spcAft>
                          <a:spcPts val="1000"/>
                        </a:spcAft>
                      </a:pPr>
                      <a:r>
                        <a:rPr lang="es-ES" sz="1400" dirty="0">
                          <a:effectLst/>
                        </a:rPr>
                        <a:t>Concepto</a:t>
                      </a:r>
                      <a:endParaRPr lang="es-ES" sz="1200" dirty="0">
                        <a:effectLst/>
                        <a:latin typeface="Times New Roman"/>
                        <a:ea typeface="Times New Roman"/>
                      </a:endParaRPr>
                    </a:p>
                  </a:txBody>
                  <a:tcPr marL="68580" marR="68580" marT="0" marB="0"/>
                </a:tc>
                <a:tc>
                  <a:txBody>
                    <a:bodyPr/>
                    <a:lstStyle/>
                    <a:p>
                      <a:pPr algn="ctr">
                        <a:lnSpc>
                          <a:spcPct val="150000"/>
                        </a:lnSpc>
                        <a:spcAft>
                          <a:spcPts val="1000"/>
                        </a:spcAft>
                      </a:pPr>
                      <a:r>
                        <a:rPr lang="es-ES" sz="1400">
                          <a:effectLst/>
                        </a:rPr>
                        <a:t>Monto (UF)</a:t>
                      </a:r>
                      <a:endParaRPr lang="es-ES" sz="1200">
                        <a:effectLst/>
                        <a:latin typeface="Times New Roman"/>
                        <a:ea typeface="Times New Roman"/>
                      </a:endParaRPr>
                    </a:p>
                  </a:txBody>
                  <a:tcPr marL="68580" marR="68580" marT="0" marB="0"/>
                </a:tc>
              </a:tr>
              <a:tr h="1442045">
                <a:tc>
                  <a:txBody>
                    <a:bodyPr/>
                    <a:lstStyle/>
                    <a:p>
                      <a:pPr algn="just">
                        <a:lnSpc>
                          <a:spcPct val="150000"/>
                        </a:lnSpc>
                        <a:spcAft>
                          <a:spcPts val="1000"/>
                        </a:spcAft>
                      </a:pPr>
                      <a:r>
                        <a:rPr lang="es-ES" sz="1200" dirty="0">
                          <a:effectLst/>
                        </a:rPr>
                        <a:t>Pagos realizados por la Sociedad Concesionaria al Ministerio de Obras Públicas de acuerdo a lo establecido en las Bases de Licitación.</a:t>
                      </a:r>
                      <a:endParaRPr lang="es-ES" sz="1200" dirty="0">
                        <a:effectLst/>
                        <a:latin typeface="Times New Roman"/>
                        <a:ea typeface="Times New Roman"/>
                      </a:endParaRPr>
                    </a:p>
                  </a:txBody>
                  <a:tcPr marL="68580" marR="68580" marT="0" marB="0"/>
                </a:tc>
                <a:tc>
                  <a:txBody>
                    <a:bodyPr/>
                    <a:lstStyle/>
                    <a:p>
                      <a:pPr algn="ctr">
                        <a:lnSpc>
                          <a:spcPct val="150000"/>
                        </a:lnSpc>
                        <a:spcAft>
                          <a:spcPts val="1000"/>
                        </a:spcAft>
                      </a:pPr>
                      <a:r>
                        <a:rPr lang="es-ES" sz="1200" dirty="0">
                          <a:effectLst/>
                        </a:rPr>
                        <a:t>122.758,00</a:t>
                      </a:r>
                      <a:endParaRPr lang="es-ES" sz="1200" dirty="0">
                        <a:effectLst/>
                        <a:latin typeface="Times New Roman"/>
                        <a:ea typeface="Times New Roman"/>
                      </a:endParaRPr>
                    </a:p>
                  </a:txBody>
                  <a:tcPr marL="68580" marR="68580" marT="0" marB="0"/>
                </a:tc>
              </a:tr>
              <a:tr h="1442045">
                <a:tc>
                  <a:txBody>
                    <a:bodyPr/>
                    <a:lstStyle/>
                    <a:p>
                      <a:pPr algn="just">
                        <a:lnSpc>
                          <a:spcPct val="150000"/>
                        </a:lnSpc>
                        <a:spcAft>
                          <a:spcPts val="1000"/>
                        </a:spcAft>
                      </a:pPr>
                      <a:r>
                        <a:rPr lang="es-ES" sz="1200" dirty="0" smtClean="0">
                          <a:effectLst/>
                        </a:rPr>
                        <a:t>Inversiones</a:t>
                      </a:r>
                      <a:r>
                        <a:rPr lang="es-ES" sz="1200" baseline="0" dirty="0" smtClean="0">
                          <a:effectLst/>
                        </a:rPr>
                        <a:t> realizadas </a:t>
                      </a:r>
                      <a:r>
                        <a:rPr lang="es-ES" sz="1200" dirty="0" smtClean="0">
                          <a:effectLst/>
                        </a:rPr>
                        <a:t>por </a:t>
                      </a:r>
                      <a:r>
                        <a:rPr lang="es-ES" sz="1200" dirty="0">
                          <a:effectLst/>
                        </a:rPr>
                        <a:t>la Sociedad Concesionaria  con motivo del desarrollo y ejecución del Contrato de Concesión </a:t>
                      </a:r>
                      <a:endParaRPr lang="es-ES" sz="1200" dirty="0">
                        <a:effectLst/>
                        <a:latin typeface="Times New Roman"/>
                        <a:ea typeface="Times New Roman"/>
                      </a:endParaRPr>
                    </a:p>
                  </a:txBody>
                  <a:tcPr marL="68580" marR="68580" marT="0" marB="0"/>
                </a:tc>
                <a:tc>
                  <a:txBody>
                    <a:bodyPr/>
                    <a:lstStyle/>
                    <a:p>
                      <a:pPr algn="ctr">
                        <a:lnSpc>
                          <a:spcPct val="150000"/>
                        </a:lnSpc>
                        <a:spcAft>
                          <a:spcPts val="1000"/>
                        </a:spcAft>
                      </a:pPr>
                      <a:r>
                        <a:rPr lang="es-ES" sz="1200">
                          <a:effectLst/>
                        </a:rPr>
                        <a:t>40.254,07</a:t>
                      </a:r>
                      <a:endParaRPr lang="es-ES" sz="1200">
                        <a:effectLst/>
                        <a:latin typeface="Times New Roman"/>
                        <a:ea typeface="Times New Roman"/>
                      </a:endParaRPr>
                    </a:p>
                  </a:txBody>
                  <a:tcPr marL="68580" marR="68580" marT="0" marB="0"/>
                </a:tc>
              </a:tr>
              <a:tr h="259390">
                <a:tc>
                  <a:txBody>
                    <a:bodyPr/>
                    <a:lstStyle/>
                    <a:p>
                      <a:pPr algn="just">
                        <a:lnSpc>
                          <a:spcPct val="150000"/>
                        </a:lnSpc>
                        <a:spcAft>
                          <a:spcPts val="1000"/>
                        </a:spcAft>
                      </a:pPr>
                      <a:r>
                        <a:rPr lang="es-ES" sz="1200" dirty="0">
                          <a:effectLst/>
                        </a:rPr>
                        <a:t>Gastos Generales</a:t>
                      </a:r>
                      <a:endParaRPr lang="es-ES" sz="1200" dirty="0">
                        <a:effectLst/>
                        <a:latin typeface="Times New Roman"/>
                        <a:ea typeface="Times New Roman"/>
                      </a:endParaRPr>
                    </a:p>
                  </a:txBody>
                  <a:tcPr marL="68580" marR="68580" marT="0" marB="0"/>
                </a:tc>
                <a:tc>
                  <a:txBody>
                    <a:bodyPr/>
                    <a:lstStyle/>
                    <a:p>
                      <a:pPr algn="ctr">
                        <a:lnSpc>
                          <a:spcPct val="150000"/>
                        </a:lnSpc>
                        <a:spcAft>
                          <a:spcPts val="1000"/>
                        </a:spcAft>
                      </a:pPr>
                      <a:r>
                        <a:rPr lang="es-ES" sz="1200" dirty="0">
                          <a:effectLst/>
                        </a:rPr>
                        <a:t>14.455,01</a:t>
                      </a:r>
                      <a:endParaRPr lang="es-ES" sz="1200" dirty="0">
                        <a:effectLst/>
                        <a:latin typeface="Times New Roman"/>
                        <a:ea typeface="Times New Roman"/>
                      </a:endParaRPr>
                    </a:p>
                  </a:txBody>
                  <a:tcPr marL="68580" marR="68580" marT="0" marB="0"/>
                </a:tc>
              </a:tr>
              <a:tr h="709363">
                <a:tc>
                  <a:txBody>
                    <a:bodyPr/>
                    <a:lstStyle/>
                    <a:p>
                      <a:pPr algn="just">
                        <a:lnSpc>
                          <a:spcPct val="150000"/>
                        </a:lnSpc>
                        <a:spcAft>
                          <a:spcPts val="1000"/>
                        </a:spcAft>
                      </a:pPr>
                      <a:r>
                        <a:rPr lang="es-ES" sz="1200" dirty="0">
                          <a:effectLst/>
                        </a:rPr>
                        <a:t>TOTAL </a:t>
                      </a:r>
                      <a:endParaRPr lang="es-ES" sz="1200" dirty="0">
                        <a:effectLst/>
                        <a:latin typeface="Times New Roman"/>
                        <a:ea typeface="Times New Roman"/>
                      </a:endParaRPr>
                    </a:p>
                  </a:txBody>
                  <a:tcPr marL="68580" marR="68580" marT="0" marB="0"/>
                </a:tc>
                <a:tc>
                  <a:txBody>
                    <a:bodyPr/>
                    <a:lstStyle/>
                    <a:p>
                      <a:pPr algn="ctr">
                        <a:lnSpc>
                          <a:spcPct val="150000"/>
                        </a:lnSpc>
                        <a:spcAft>
                          <a:spcPts val="1000"/>
                        </a:spcAft>
                      </a:pPr>
                      <a:r>
                        <a:rPr lang="es-ES" sz="1200" dirty="0">
                          <a:effectLst/>
                        </a:rPr>
                        <a:t>177.467,08</a:t>
                      </a:r>
                      <a:endParaRPr lang="es-ES" sz="1200" dirty="0">
                        <a:effectLst/>
                        <a:latin typeface="Times New Roman"/>
                        <a:ea typeface="Times New Roman"/>
                      </a:endParaRPr>
                    </a:p>
                  </a:txBody>
                  <a:tcPr marL="68580" marR="68580" marT="0" marB="0"/>
                </a:tc>
              </a:tr>
            </a:tbl>
          </a:graphicData>
        </a:graphic>
      </p:graphicFrame>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48" name="Rectangle 28"/>
          <p:cNvSpPr>
            <a:spLocks noChangeArrowheads="1"/>
          </p:cNvSpPr>
          <p:nvPr/>
        </p:nvSpPr>
        <p:spPr bwMode="auto">
          <a:xfrm>
            <a:off x="900113" y="1557338"/>
            <a:ext cx="7964487" cy="4473575"/>
          </a:xfrm>
          <a:prstGeom prst="rect">
            <a:avLst/>
          </a:prstGeom>
          <a:noFill/>
          <a:ln w="9525">
            <a:noFill/>
            <a:miter lim="800000"/>
            <a:headEnd/>
            <a:tailEnd/>
          </a:ln>
          <a:effectLst/>
        </p:spPr>
        <p:txBody>
          <a:bodyPr lIns="92075" tIns="46038" rIns="92075" bIns="46038"/>
          <a:lstStyle/>
          <a:p>
            <a:pPr algn="just" fontAlgn="auto">
              <a:spcBef>
                <a:spcPct val="20000"/>
              </a:spcBef>
              <a:spcAft>
                <a:spcPts val="0"/>
              </a:spcAft>
              <a:defRPr/>
            </a:pPr>
            <a:r>
              <a:rPr lang="es-MX" b="1" dirty="0">
                <a:latin typeface="Arial" pitchFamily="34" charset="0"/>
                <a:cs typeface="Arial" pitchFamily="34" charset="0"/>
              </a:rPr>
              <a:t>PAGOS AL ESTADO Y PROPONENTE DE LA INICIATIVA PRIVADA </a:t>
            </a:r>
          </a:p>
          <a:p>
            <a:pPr algn="just" fontAlgn="auto">
              <a:spcBef>
                <a:spcPct val="20000"/>
              </a:spcBef>
              <a:spcAft>
                <a:spcPts val="0"/>
              </a:spcAft>
              <a:defRPr/>
            </a:pPr>
            <a:endParaRPr lang="es-MX" dirty="0">
              <a:effectLst>
                <a:outerShdw blurRad="38100" dist="38100" dir="2700000" algn="tl">
                  <a:srgbClr val="000000">
                    <a:alpha val="43137"/>
                  </a:srgbClr>
                </a:outerShdw>
              </a:effectLst>
              <a:latin typeface="Arial" pitchFamily="34" charset="0"/>
              <a:cs typeface="Arial" pitchFamily="34" charset="0"/>
            </a:endParaRPr>
          </a:p>
          <a:p>
            <a:pPr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Wingdings" pitchFamily="2" charset="2"/>
              <a:buChar char="§"/>
              <a:defRPr/>
            </a:pPr>
            <a:endParaRPr lang="es-ES" dirty="0">
              <a:solidFill>
                <a:schemeClr val="bg1">
                  <a:lumMod val="50000"/>
                </a:schemeClr>
              </a:solidFill>
              <a:effectLst>
                <a:outerShdw blurRad="38100" dist="38100" dir="2700000" algn="tl">
                  <a:srgbClr val="000000">
                    <a:alpha val="43137"/>
                  </a:srgbClr>
                </a:outerShdw>
              </a:effectLst>
              <a:latin typeface="Arial Narrow" pitchFamily="34" charset="0"/>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3200" dirty="0">
              <a:latin typeface="+mn-lt"/>
              <a:cs typeface="+mn-cs"/>
            </a:endParaRPr>
          </a:p>
        </p:txBody>
      </p:sp>
      <p:sp>
        <p:nvSpPr>
          <p:cNvPr id="158751" name="Rectangle 31"/>
          <p:cNvSpPr>
            <a:spLocks noChangeArrowheads="1"/>
          </p:cNvSpPr>
          <p:nvPr/>
        </p:nvSpPr>
        <p:spPr bwMode="auto">
          <a:xfrm>
            <a:off x="877888" y="760413"/>
            <a:ext cx="7343775" cy="458787"/>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algn="just" fontAlgn="auto">
              <a:spcBef>
                <a:spcPts val="0"/>
              </a:spcBef>
              <a:spcAft>
                <a:spcPts val="0"/>
              </a:spcAft>
              <a:defRPr/>
            </a:pPr>
            <a:r>
              <a:rPr lang="es-ES_tradnl" sz="2400" b="1" dirty="0">
                <a:latin typeface="Arial" panose="020B0604020202020204" pitchFamily="34" charset="0"/>
                <a:cs typeface="Arial" panose="020B0604020202020204" pitchFamily="34" charset="0"/>
              </a:rPr>
              <a:t>INDEMNIZACIONES  </a:t>
            </a:r>
            <a:endParaRPr lang="es-ES" sz="2400" b="1" dirty="0">
              <a:latin typeface="Arial" panose="020B0604020202020204" pitchFamily="34" charset="0"/>
              <a:cs typeface="Arial" panose="020B0604020202020204" pitchFamily="34" charset="0"/>
            </a:endParaRPr>
          </a:p>
        </p:txBody>
      </p:sp>
      <p:graphicFrame>
        <p:nvGraphicFramePr>
          <p:cNvPr id="2" name="1 Tabla"/>
          <p:cNvGraphicFramePr>
            <a:graphicFrameLocks noGrp="1"/>
          </p:cNvGraphicFramePr>
          <p:nvPr/>
        </p:nvGraphicFramePr>
        <p:xfrm>
          <a:off x="1116013" y="2420938"/>
          <a:ext cx="6785084" cy="3456384"/>
        </p:xfrm>
        <a:graphic>
          <a:graphicData uri="http://schemas.openxmlformats.org/drawingml/2006/table">
            <a:tbl>
              <a:tblPr firstRow="1" firstCol="1" bandRow="1">
                <a:tableStyleId>{5C22544A-7EE6-4342-B048-85BDC9FD1C3A}</a:tableStyleId>
              </a:tblPr>
              <a:tblGrid>
                <a:gridCol w="4040614"/>
                <a:gridCol w="2744470"/>
              </a:tblGrid>
              <a:tr h="332033">
                <a:tc>
                  <a:txBody>
                    <a:bodyPr/>
                    <a:lstStyle/>
                    <a:p>
                      <a:pPr algn="ctr">
                        <a:lnSpc>
                          <a:spcPct val="150000"/>
                        </a:lnSpc>
                        <a:spcAft>
                          <a:spcPts val="1000"/>
                        </a:spcAft>
                      </a:pPr>
                      <a:r>
                        <a:rPr lang="es-ES" sz="1400" dirty="0">
                          <a:effectLst/>
                        </a:rPr>
                        <a:t>Concepto</a:t>
                      </a:r>
                      <a:endParaRPr lang="es-ES" sz="1200" dirty="0">
                        <a:effectLst/>
                        <a:latin typeface="Times New Roman"/>
                        <a:ea typeface="Times New Roman"/>
                      </a:endParaRPr>
                    </a:p>
                  </a:txBody>
                  <a:tcPr marL="68580" marR="68580" marT="0" marB="0"/>
                </a:tc>
                <a:tc>
                  <a:txBody>
                    <a:bodyPr/>
                    <a:lstStyle/>
                    <a:p>
                      <a:pPr algn="ctr">
                        <a:lnSpc>
                          <a:spcPct val="150000"/>
                        </a:lnSpc>
                        <a:spcAft>
                          <a:spcPts val="1000"/>
                        </a:spcAft>
                      </a:pPr>
                      <a:r>
                        <a:rPr lang="es-ES" sz="1400" dirty="0">
                          <a:effectLst/>
                        </a:rPr>
                        <a:t>Monto (UF)</a:t>
                      </a:r>
                      <a:endParaRPr lang="es-ES" sz="1200" dirty="0">
                        <a:effectLst/>
                        <a:latin typeface="Times New Roman"/>
                        <a:ea typeface="Times New Roman"/>
                      </a:endParaRPr>
                    </a:p>
                  </a:txBody>
                  <a:tcPr marL="68580" marR="68580" marT="0" marB="0"/>
                </a:tc>
              </a:tr>
              <a:tr h="1582073">
                <a:tc>
                  <a:txBody>
                    <a:bodyPr/>
                    <a:lstStyle/>
                    <a:p>
                      <a:pPr algn="just">
                        <a:lnSpc>
                          <a:spcPct val="150000"/>
                        </a:lnSpc>
                        <a:spcAft>
                          <a:spcPts val="1000"/>
                        </a:spcAft>
                      </a:pPr>
                      <a:r>
                        <a:rPr lang="es-ES" sz="1200" dirty="0">
                          <a:effectLst/>
                        </a:rPr>
                        <a:t>Pagos al Estado por Concepto de Administración y Control del Contrato de Concesión, según artículo  1.12.2.1.1 de las Bases de Licitación.</a:t>
                      </a:r>
                      <a:endParaRPr lang="es-ES" sz="1200" dirty="0">
                        <a:effectLst/>
                        <a:latin typeface="Times New Roman"/>
                        <a:ea typeface="Times New Roman"/>
                      </a:endParaRPr>
                    </a:p>
                  </a:txBody>
                  <a:tcPr marL="68580" marR="68580" marT="0" marB="0"/>
                </a:tc>
                <a:tc>
                  <a:txBody>
                    <a:bodyPr/>
                    <a:lstStyle/>
                    <a:p>
                      <a:pPr algn="ctr">
                        <a:lnSpc>
                          <a:spcPct val="150000"/>
                        </a:lnSpc>
                        <a:spcAft>
                          <a:spcPts val="1000"/>
                        </a:spcAft>
                      </a:pPr>
                      <a:r>
                        <a:rPr lang="es-ES" sz="1200" dirty="0">
                          <a:effectLst/>
                        </a:rPr>
                        <a:t>43.000</a:t>
                      </a:r>
                      <a:endParaRPr lang="es-ES" sz="1200" dirty="0">
                        <a:effectLst/>
                        <a:latin typeface="Times New Roman"/>
                        <a:ea typeface="Times New Roman"/>
                      </a:endParaRPr>
                    </a:p>
                  </a:txBody>
                  <a:tcPr marL="68580" marR="68580" marT="0" marB="0"/>
                </a:tc>
              </a:tr>
              <a:tr h="1257700">
                <a:tc>
                  <a:txBody>
                    <a:bodyPr/>
                    <a:lstStyle/>
                    <a:p>
                      <a:pPr algn="just">
                        <a:lnSpc>
                          <a:spcPct val="150000"/>
                        </a:lnSpc>
                        <a:spcAft>
                          <a:spcPts val="1000"/>
                        </a:spcAft>
                      </a:pPr>
                      <a:r>
                        <a:rPr lang="es-ES" sz="1200" dirty="0">
                          <a:effectLst/>
                        </a:rPr>
                        <a:t>Pago al Postulante por Reembolso de Estudios, según artículo 1.12.2.2 de las Bases de Licitación.</a:t>
                      </a:r>
                      <a:endParaRPr lang="es-ES" sz="1200" dirty="0">
                        <a:effectLst/>
                        <a:latin typeface="Times New Roman"/>
                        <a:ea typeface="Times New Roman"/>
                      </a:endParaRPr>
                    </a:p>
                  </a:txBody>
                  <a:tcPr marL="68580" marR="68580" marT="0" marB="0"/>
                </a:tc>
                <a:tc>
                  <a:txBody>
                    <a:bodyPr/>
                    <a:lstStyle/>
                    <a:p>
                      <a:pPr algn="ctr">
                        <a:lnSpc>
                          <a:spcPct val="150000"/>
                        </a:lnSpc>
                        <a:spcAft>
                          <a:spcPts val="1000"/>
                        </a:spcAft>
                      </a:pPr>
                      <a:r>
                        <a:rPr lang="es-ES" sz="1200" dirty="0">
                          <a:effectLst/>
                        </a:rPr>
                        <a:t>79.758</a:t>
                      </a:r>
                      <a:endParaRPr lang="es-ES" sz="1200" dirty="0">
                        <a:effectLst/>
                        <a:latin typeface="Times New Roman"/>
                        <a:ea typeface="Times New Roman"/>
                      </a:endParaRPr>
                    </a:p>
                  </a:txBody>
                  <a:tcPr marL="68580" marR="68580" marT="0" marB="0"/>
                </a:tc>
              </a:tr>
              <a:tr h="284578">
                <a:tc>
                  <a:txBody>
                    <a:bodyPr/>
                    <a:lstStyle/>
                    <a:p>
                      <a:pPr algn="just">
                        <a:lnSpc>
                          <a:spcPct val="150000"/>
                        </a:lnSpc>
                        <a:spcAft>
                          <a:spcPts val="1000"/>
                        </a:spcAft>
                      </a:pPr>
                      <a:r>
                        <a:rPr lang="es-ES" sz="1200" dirty="0">
                          <a:effectLst/>
                        </a:rPr>
                        <a:t>TOTAL</a:t>
                      </a:r>
                      <a:endParaRPr lang="es-ES" sz="1200" dirty="0">
                        <a:effectLst/>
                        <a:latin typeface="Times New Roman"/>
                        <a:ea typeface="Times New Roman"/>
                      </a:endParaRPr>
                    </a:p>
                  </a:txBody>
                  <a:tcPr marL="68580" marR="68580" marT="0" marB="0"/>
                </a:tc>
                <a:tc>
                  <a:txBody>
                    <a:bodyPr/>
                    <a:lstStyle/>
                    <a:p>
                      <a:pPr algn="ctr">
                        <a:lnSpc>
                          <a:spcPct val="150000"/>
                        </a:lnSpc>
                        <a:spcAft>
                          <a:spcPts val="1000"/>
                        </a:spcAft>
                      </a:pPr>
                      <a:r>
                        <a:rPr lang="es-ES" sz="1200" dirty="0">
                          <a:effectLst/>
                        </a:rPr>
                        <a:t>122.758</a:t>
                      </a:r>
                      <a:endParaRPr lang="es-ES" sz="1200" dirty="0">
                        <a:effectLst/>
                        <a:latin typeface="Times New Roman"/>
                        <a:ea typeface="Times New Roman"/>
                      </a:endParaRPr>
                    </a:p>
                  </a:txBody>
                  <a:tcPr marL="68580" marR="68580" marT="0" marB="0"/>
                </a:tc>
              </a:tr>
            </a:tbl>
          </a:graphicData>
        </a:graphic>
      </p:graphicFrame>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48" name="Rectangle 28"/>
          <p:cNvSpPr>
            <a:spLocks noChangeArrowheads="1"/>
          </p:cNvSpPr>
          <p:nvPr/>
        </p:nvSpPr>
        <p:spPr bwMode="auto">
          <a:xfrm>
            <a:off x="900113" y="1557338"/>
            <a:ext cx="7964487" cy="4473575"/>
          </a:xfrm>
          <a:prstGeom prst="rect">
            <a:avLst/>
          </a:prstGeom>
          <a:noFill/>
          <a:ln w="9525">
            <a:noFill/>
            <a:miter lim="800000"/>
            <a:headEnd/>
            <a:tailEnd/>
          </a:ln>
          <a:effectLst/>
        </p:spPr>
        <p:txBody>
          <a:bodyPr lIns="92075" tIns="46038" rIns="92075" bIns="46038"/>
          <a:lstStyle/>
          <a:p>
            <a:pPr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Wingdings" pitchFamily="2" charset="2"/>
              <a:buChar char="§"/>
              <a:defRPr/>
            </a:pPr>
            <a:endParaRPr lang="es-ES" dirty="0">
              <a:solidFill>
                <a:schemeClr val="bg1">
                  <a:lumMod val="50000"/>
                </a:schemeClr>
              </a:solidFill>
              <a:effectLst>
                <a:outerShdw blurRad="38100" dist="38100" dir="2700000" algn="tl">
                  <a:srgbClr val="000000">
                    <a:alpha val="43137"/>
                  </a:srgbClr>
                </a:outerShdw>
              </a:effectLst>
              <a:latin typeface="Arial Narrow" pitchFamily="34" charset="0"/>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3200" dirty="0">
              <a:latin typeface="+mn-lt"/>
              <a:cs typeface="+mn-cs"/>
            </a:endParaRPr>
          </a:p>
        </p:txBody>
      </p:sp>
      <p:sp>
        <p:nvSpPr>
          <p:cNvPr id="158751" name="Rectangle 31"/>
          <p:cNvSpPr>
            <a:spLocks noChangeArrowheads="1"/>
          </p:cNvSpPr>
          <p:nvPr/>
        </p:nvSpPr>
        <p:spPr bwMode="auto">
          <a:xfrm>
            <a:off x="877888" y="760413"/>
            <a:ext cx="7343775" cy="1566862"/>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algn="just" fontAlgn="auto">
              <a:spcBef>
                <a:spcPts val="0"/>
              </a:spcBef>
              <a:spcAft>
                <a:spcPts val="0"/>
              </a:spcAft>
              <a:defRPr/>
            </a:pPr>
            <a:r>
              <a:rPr lang="es-ES_tradnl" sz="2400" b="1" dirty="0">
                <a:latin typeface="Arial" panose="020B0604020202020204" pitchFamily="34" charset="0"/>
                <a:cs typeface="Arial" panose="020B0604020202020204" pitchFamily="34" charset="0"/>
              </a:rPr>
              <a:t>INDEMNIZACION</a:t>
            </a:r>
            <a:r>
              <a:rPr lang="es-CL" sz="2400" b="1" dirty="0">
                <a:latin typeface="Arial" panose="020B0604020202020204" pitchFamily="34" charset="0"/>
                <a:cs typeface="Arial" panose="020B0604020202020204" pitchFamily="34" charset="0"/>
              </a:rPr>
              <a:t>	</a:t>
            </a:r>
          </a:p>
          <a:p>
            <a:pPr algn="just" fontAlgn="auto">
              <a:spcBef>
                <a:spcPts val="0"/>
              </a:spcBef>
              <a:spcAft>
                <a:spcPts val="0"/>
              </a:spcAft>
              <a:defRPr/>
            </a:pPr>
            <a:endParaRPr lang="es-CL" b="1" dirty="0">
              <a:latin typeface="Arial" panose="020B0604020202020204" pitchFamily="34" charset="0"/>
              <a:cs typeface="Arial" panose="020B0604020202020204" pitchFamily="34" charset="0"/>
            </a:endParaRPr>
          </a:p>
          <a:p>
            <a:pPr algn="just" fontAlgn="auto">
              <a:spcBef>
                <a:spcPts val="0"/>
              </a:spcBef>
              <a:spcAft>
                <a:spcPts val="0"/>
              </a:spcAft>
              <a:defRPr/>
            </a:pPr>
            <a:r>
              <a:rPr lang="es-CL" b="1" dirty="0" smtClean="0">
                <a:latin typeface="Arial" panose="020B0604020202020204" pitchFamily="34" charset="0"/>
                <a:cs typeface="Arial" panose="020B0604020202020204" pitchFamily="34" charset="0"/>
              </a:rPr>
              <a:t>INVERSIONES REALIZADAS </a:t>
            </a:r>
            <a:r>
              <a:rPr lang="es-CL" b="1" dirty="0">
                <a:latin typeface="Arial" panose="020B0604020202020204" pitchFamily="34" charset="0"/>
                <a:cs typeface="Arial" panose="020B0604020202020204" pitchFamily="34" charset="0"/>
              </a:rPr>
              <a:t>POR LA SOCIEDAD CONCESIONARIA  CON MOTIVO DEL DESARROLLO Y EJECUCION DEL CONTRATO DE CONCESION</a:t>
            </a:r>
            <a:r>
              <a:rPr lang="es-ES_tradnl" b="1" dirty="0">
                <a:latin typeface="Arial" panose="020B0604020202020204" pitchFamily="34" charset="0"/>
                <a:cs typeface="Arial" panose="020B0604020202020204" pitchFamily="34" charset="0"/>
              </a:rPr>
              <a:t>ES  </a:t>
            </a:r>
            <a:endParaRPr lang="es-ES" b="1" dirty="0">
              <a:latin typeface="Arial" panose="020B0604020202020204" pitchFamily="34" charset="0"/>
              <a:cs typeface="Arial" panose="020B0604020202020204" pitchFamily="34" charset="0"/>
            </a:endParaRPr>
          </a:p>
        </p:txBody>
      </p:sp>
      <p:graphicFrame>
        <p:nvGraphicFramePr>
          <p:cNvPr id="2" name="1 Tabla"/>
          <p:cNvGraphicFramePr>
            <a:graphicFrameLocks noGrp="1"/>
          </p:cNvGraphicFramePr>
          <p:nvPr/>
        </p:nvGraphicFramePr>
        <p:xfrm>
          <a:off x="1116013" y="2420938"/>
          <a:ext cx="6785084" cy="3456384"/>
        </p:xfrm>
        <a:graphic>
          <a:graphicData uri="http://schemas.openxmlformats.org/drawingml/2006/table">
            <a:tbl>
              <a:tblPr firstRow="1" firstCol="1" bandRow="1">
                <a:tableStyleId>{5C22544A-7EE6-4342-B048-85BDC9FD1C3A}</a:tableStyleId>
              </a:tblPr>
              <a:tblGrid>
                <a:gridCol w="4040614"/>
                <a:gridCol w="2744470"/>
              </a:tblGrid>
              <a:tr h="332033">
                <a:tc>
                  <a:txBody>
                    <a:bodyPr/>
                    <a:lstStyle/>
                    <a:p>
                      <a:pPr algn="ctr">
                        <a:lnSpc>
                          <a:spcPct val="150000"/>
                        </a:lnSpc>
                        <a:spcAft>
                          <a:spcPts val="1000"/>
                        </a:spcAft>
                      </a:pPr>
                      <a:r>
                        <a:rPr lang="es-ES" sz="1400" dirty="0">
                          <a:effectLst/>
                        </a:rPr>
                        <a:t>Concepto</a:t>
                      </a:r>
                      <a:endParaRPr lang="es-ES" sz="1200" dirty="0">
                        <a:effectLst/>
                        <a:latin typeface="Times New Roman"/>
                        <a:ea typeface="Times New Roman"/>
                      </a:endParaRPr>
                    </a:p>
                  </a:txBody>
                  <a:tcPr marL="68580" marR="68580" marT="0" marB="0"/>
                </a:tc>
                <a:tc>
                  <a:txBody>
                    <a:bodyPr/>
                    <a:lstStyle/>
                    <a:p>
                      <a:pPr algn="ctr">
                        <a:lnSpc>
                          <a:spcPct val="150000"/>
                        </a:lnSpc>
                        <a:spcAft>
                          <a:spcPts val="1000"/>
                        </a:spcAft>
                      </a:pPr>
                      <a:r>
                        <a:rPr lang="es-ES" sz="1400">
                          <a:effectLst/>
                        </a:rPr>
                        <a:t>Monto (UF)</a:t>
                      </a:r>
                      <a:endParaRPr lang="es-ES" sz="1200">
                        <a:effectLst/>
                        <a:latin typeface="Times New Roman"/>
                        <a:ea typeface="Times New Roman"/>
                      </a:endParaRPr>
                    </a:p>
                  </a:txBody>
                  <a:tcPr marL="68580" marR="68580" marT="0" marB="0"/>
                </a:tc>
              </a:tr>
              <a:tr h="1582073">
                <a:tc>
                  <a:txBody>
                    <a:bodyPr/>
                    <a:lstStyle/>
                    <a:p>
                      <a:pPr algn="just">
                        <a:lnSpc>
                          <a:spcPct val="150000"/>
                        </a:lnSpc>
                        <a:spcAft>
                          <a:spcPts val="1000"/>
                        </a:spcAft>
                      </a:pPr>
                      <a:r>
                        <a:rPr lang="es-CL" sz="1200" dirty="0" smtClean="0">
                          <a:effectLst/>
                          <a:latin typeface="Verdana" panose="020B0604030504040204" pitchFamily="34" charset="0"/>
                          <a:ea typeface="Verdana" panose="020B0604030504040204" pitchFamily="34" charset="0"/>
                          <a:cs typeface="Verdana" panose="020B0604030504040204" pitchFamily="34" charset="0"/>
                        </a:rPr>
                        <a:t>Proyecto de Ingeniería, según artículo 1.9.1.2 de las Bases de Licitación. </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50000"/>
                        </a:lnSpc>
                        <a:spcAft>
                          <a:spcPts val="1000"/>
                        </a:spcAft>
                      </a:pPr>
                      <a:r>
                        <a:rPr lang="es-ES" sz="1200" dirty="0" smtClean="0">
                          <a:effectLst/>
                        </a:rPr>
                        <a:t>19.987,34</a:t>
                      </a:r>
                      <a:endParaRPr lang="es-ES" sz="1200" dirty="0">
                        <a:effectLst/>
                        <a:latin typeface="Times New Roman"/>
                        <a:ea typeface="Times New Roman"/>
                      </a:endParaRPr>
                    </a:p>
                  </a:txBody>
                  <a:tcPr marL="68580" marR="68580" marT="0" marB="0"/>
                </a:tc>
              </a:tr>
              <a:tr h="1257700">
                <a:tc>
                  <a:txBody>
                    <a:bodyPr/>
                    <a:lstStyle/>
                    <a:p>
                      <a:pPr algn="just">
                        <a:lnSpc>
                          <a:spcPct val="150000"/>
                        </a:lnSpc>
                        <a:spcAft>
                          <a:spcPts val="1000"/>
                        </a:spcAft>
                      </a:pPr>
                      <a:r>
                        <a:rPr lang="es-CL" sz="1200" dirty="0" smtClean="0">
                          <a:effectLst/>
                          <a:latin typeface="Verdana" panose="020B0604030504040204" pitchFamily="34" charset="0"/>
                          <a:ea typeface="Verdana" panose="020B0604030504040204" pitchFamily="34" charset="0"/>
                          <a:cs typeface="Verdana" panose="020B0604030504040204" pitchFamily="34" charset="0"/>
                        </a:rPr>
                        <a:t>Conservación y Mantenimiento de la Infraestructura Preexistente, según artículo 1.8.7 de las Bases de Licitación</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50000"/>
                        </a:lnSpc>
                        <a:spcAft>
                          <a:spcPts val="1000"/>
                        </a:spcAft>
                      </a:pPr>
                      <a:r>
                        <a:rPr lang="es-ES" sz="1200" dirty="0" smtClean="0">
                          <a:effectLst/>
                          <a:latin typeface="Verdana" panose="020B0604030504040204" pitchFamily="34" charset="0"/>
                          <a:ea typeface="Verdana" panose="020B0604030504040204" pitchFamily="34" charset="0"/>
                          <a:cs typeface="Verdana" panose="020B0604030504040204" pitchFamily="34" charset="0"/>
                        </a:rPr>
                        <a:t>15.210,18</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284578">
                <a:tc>
                  <a:txBody>
                    <a:bodyPr/>
                    <a:lstStyle/>
                    <a:p>
                      <a:pPr algn="just">
                        <a:lnSpc>
                          <a:spcPct val="150000"/>
                        </a:lnSpc>
                        <a:spcAft>
                          <a:spcPts val="1000"/>
                        </a:spcAft>
                      </a:pPr>
                      <a:endParaRPr lang="es-ES" sz="1200" dirty="0">
                        <a:effectLst/>
                        <a:latin typeface="Times New Roman"/>
                        <a:ea typeface="Times New Roman"/>
                      </a:endParaRPr>
                    </a:p>
                  </a:txBody>
                  <a:tcPr marL="68580" marR="68580" marT="0" marB="0"/>
                </a:tc>
                <a:tc>
                  <a:txBody>
                    <a:bodyPr/>
                    <a:lstStyle/>
                    <a:p>
                      <a:pPr algn="ctr">
                        <a:lnSpc>
                          <a:spcPct val="150000"/>
                        </a:lnSpc>
                        <a:spcAft>
                          <a:spcPts val="1000"/>
                        </a:spcAft>
                      </a:pPr>
                      <a:endParaRPr lang="es-ES" sz="1200" dirty="0">
                        <a:effectLst/>
                        <a:latin typeface="Times New Roman"/>
                        <a:ea typeface="Times New Roman"/>
                      </a:endParaRPr>
                    </a:p>
                  </a:txBody>
                  <a:tcPr marL="68580" marR="68580" marT="0" marB="0"/>
                </a:tc>
              </a:tr>
            </a:tbl>
          </a:graphicData>
        </a:graphic>
      </p:graphicFrame>
    </p:spTree>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48" name="Rectangle 28"/>
          <p:cNvSpPr>
            <a:spLocks noChangeArrowheads="1"/>
          </p:cNvSpPr>
          <p:nvPr/>
        </p:nvSpPr>
        <p:spPr bwMode="auto">
          <a:xfrm>
            <a:off x="900113" y="1557338"/>
            <a:ext cx="7964487" cy="4473575"/>
          </a:xfrm>
          <a:prstGeom prst="rect">
            <a:avLst/>
          </a:prstGeom>
          <a:noFill/>
          <a:ln w="9525">
            <a:noFill/>
            <a:miter lim="800000"/>
            <a:headEnd/>
            <a:tailEnd/>
          </a:ln>
          <a:effectLst/>
        </p:spPr>
        <p:txBody>
          <a:bodyPr lIns="92075" tIns="46038" rIns="92075" bIns="46038"/>
          <a:lstStyle/>
          <a:p>
            <a:pPr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Wingdings" pitchFamily="2" charset="2"/>
              <a:buChar char="§"/>
              <a:defRPr/>
            </a:pPr>
            <a:endParaRPr lang="es-ES" dirty="0">
              <a:solidFill>
                <a:schemeClr val="bg1">
                  <a:lumMod val="50000"/>
                </a:schemeClr>
              </a:solidFill>
              <a:effectLst>
                <a:outerShdw blurRad="38100" dist="38100" dir="2700000" algn="tl">
                  <a:srgbClr val="000000">
                    <a:alpha val="43137"/>
                  </a:srgbClr>
                </a:outerShdw>
              </a:effectLst>
              <a:latin typeface="Arial Narrow" pitchFamily="34" charset="0"/>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3200" dirty="0">
              <a:latin typeface="+mn-lt"/>
              <a:cs typeface="+mn-cs"/>
            </a:endParaRPr>
          </a:p>
        </p:txBody>
      </p:sp>
      <p:sp>
        <p:nvSpPr>
          <p:cNvPr id="158751" name="Rectangle 31"/>
          <p:cNvSpPr>
            <a:spLocks noChangeArrowheads="1"/>
          </p:cNvSpPr>
          <p:nvPr/>
        </p:nvSpPr>
        <p:spPr bwMode="auto">
          <a:xfrm>
            <a:off x="877888" y="760413"/>
            <a:ext cx="7343775" cy="1566862"/>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algn="just" fontAlgn="auto">
              <a:spcBef>
                <a:spcPts val="0"/>
              </a:spcBef>
              <a:spcAft>
                <a:spcPts val="0"/>
              </a:spcAft>
              <a:defRPr/>
            </a:pPr>
            <a:r>
              <a:rPr lang="es-ES_tradnl" sz="2400" b="1" dirty="0">
                <a:latin typeface="Arial" panose="020B0604020202020204" pitchFamily="34" charset="0"/>
                <a:cs typeface="Arial" panose="020B0604020202020204" pitchFamily="34" charset="0"/>
              </a:rPr>
              <a:t>INDEMNIZACIONES</a:t>
            </a:r>
          </a:p>
          <a:p>
            <a:pPr algn="just" fontAlgn="auto">
              <a:spcBef>
                <a:spcPts val="0"/>
              </a:spcBef>
              <a:spcAft>
                <a:spcPts val="0"/>
              </a:spcAft>
              <a:defRPr/>
            </a:pPr>
            <a:endParaRPr lang="es-CL" b="1" dirty="0">
              <a:latin typeface="Arial" panose="020B0604020202020204" pitchFamily="34" charset="0"/>
              <a:cs typeface="Arial" panose="020B0604020202020204" pitchFamily="34" charset="0"/>
            </a:endParaRPr>
          </a:p>
          <a:p>
            <a:pPr algn="just" fontAlgn="auto">
              <a:spcBef>
                <a:spcPts val="0"/>
              </a:spcBef>
              <a:spcAft>
                <a:spcPts val="0"/>
              </a:spcAft>
              <a:defRPr/>
            </a:pPr>
            <a:r>
              <a:rPr lang="es-CL" b="1" dirty="0" smtClean="0">
                <a:latin typeface="Arial" panose="020B0604020202020204" pitchFamily="34" charset="0"/>
                <a:cs typeface="Arial" panose="020B0604020202020204" pitchFamily="34" charset="0"/>
              </a:rPr>
              <a:t>INVERSIONES REALIZADAS </a:t>
            </a:r>
            <a:r>
              <a:rPr lang="es-CL" b="1" dirty="0">
                <a:latin typeface="Arial" panose="020B0604020202020204" pitchFamily="34" charset="0"/>
                <a:cs typeface="Arial" panose="020B0604020202020204" pitchFamily="34" charset="0"/>
              </a:rPr>
              <a:t>POR LA SOCIEDAD CONCESIONARIA  CON MOTIVO DEL DESARROLLO Y EJECUCION DEL CONTRATO DE CONCESIONES </a:t>
            </a:r>
            <a:r>
              <a:rPr lang="es-ES_tradnl" b="1" dirty="0">
                <a:latin typeface="Arial" panose="020B0604020202020204" pitchFamily="34" charset="0"/>
                <a:cs typeface="Arial" panose="020B0604020202020204" pitchFamily="34" charset="0"/>
              </a:rPr>
              <a:t> </a:t>
            </a:r>
            <a:endParaRPr lang="es-ES" b="1" dirty="0">
              <a:latin typeface="Arial" panose="020B0604020202020204" pitchFamily="34" charset="0"/>
              <a:cs typeface="Arial" panose="020B0604020202020204" pitchFamily="34" charset="0"/>
            </a:endParaRPr>
          </a:p>
        </p:txBody>
      </p:sp>
      <p:graphicFrame>
        <p:nvGraphicFramePr>
          <p:cNvPr id="2" name="1 Tabla"/>
          <p:cNvGraphicFramePr>
            <a:graphicFrameLocks noGrp="1"/>
          </p:cNvGraphicFramePr>
          <p:nvPr/>
        </p:nvGraphicFramePr>
        <p:xfrm>
          <a:off x="1116013" y="2420938"/>
          <a:ext cx="6785084" cy="3456384"/>
        </p:xfrm>
        <a:graphic>
          <a:graphicData uri="http://schemas.openxmlformats.org/drawingml/2006/table">
            <a:tbl>
              <a:tblPr firstRow="1" firstCol="1" bandRow="1">
                <a:tableStyleId>{5C22544A-7EE6-4342-B048-85BDC9FD1C3A}</a:tableStyleId>
              </a:tblPr>
              <a:tblGrid>
                <a:gridCol w="4040614"/>
                <a:gridCol w="2744470"/>
              </a:tblGrid>
              <a:tr h="332033">
                <a:tc>
                  <a:txBody>
                    <a:bodyPr/>
                    <a:lstStyle/>
                    <a:p>
                      <a:pPr algn="ctr">
                        <a:lnSpc>
                          <a:spcPct val="150000"/>
                        </a:lnSpc>
                        <a:spcAft>
                          <a:spcPts val="1000"/>
                        </a:spcAft>
                      </a:pPr>
                      <a:r>
                        <a:rPr lang="es-ES" sz="1400" dirty="0">
                          <a:effectLst/>
                        </a:rPr>
                        <a:t>Concepto</a:t>
                      </a:r>
                      <a:endParaRPr lang="es-ES" sz="1200" dirty="0">
                        <a:effectLst/>
                        <a:latin typeface="Times New Roman"/>
                        <a:ea typeface="Times New Roman"/>
                      </a:endParaRPr>
                    </a:p>
                  </a:txBody>
                  <a:tcPr marL="68580" marR="68580" marT="0" marB="0"/>
                </a:tc>
                <a:tc>
                  <a:txBody>
                    <a:bodyPr/>
                    <a:lstStyle/>
                    <a:p>
                      <a:pPr algn="ctr">
                        <a:lnSpc>
                          <a:spcPct val="150000"/>
                        </a:lnSpc>
                        <a:spcAft>
                          <a:spcPts val="1000"/>
                        </a:spcAft>
                      </a:pPr>
                      <a:r>
                        <a:rPr lang="es-ES" sz="1400">
                          <a:effectLst/>
                        </a:rPr>
                        <a:t>Monto (UF)</a:t>
                      </a:r>
                      <a:endParaRPr lang="es-ES" sz="1200">
                        <a:effectLst/>
                        <a:latin typeface="Times New Roman"/>
                        <a:ea typeface="Times New Roman"/>
                      </a:endParaRPr>
                    </a:p>
                  </a:txBody>
                  <a:tcPr marL="68580" marR="68580" marT="0" marB="0"/>
                </a:tc>
              </a:tr>
              <a:tr h="1582073">
                <a:tc>
                  <a:txBody>
                    <a:bodyPr/>
                    <a:lstStyle/>
                    <a:p>
                      <a:pPr algn="just">
                        <a:lnSpc>
                          <a:spcPct val="150000"/>
                        </a:lnSpc>
                        <a:spcAft>
                          <a:spcPts val="1000"/>
                        </a:spcAft>
                      </a:pPr>
                      <a:r>
                        <a:rPr lang="es-CL" sz="1200" dirty="0" smtClean="0">
                          <a:effectLst/>
                          <a:latin typeface="Verdana" panose="020B0604030504040204" pitchFamily="34" charset="0"/>
                          <a:ea typeface="Verdana" panose="020B0604030504040204" pitchFamily="34" charset="0"/>
                          <a:cs typeface="Verdana" panose="020B0604030504040204" pitchFamily="34" charset="0"/>
                        </a:rPr>
                        <a:t>Seguro de Responsabilidad Civil por Daños a Terceros y Seguro por Catástrofe durante la Etapa de Construcción, según articulo artículos 1.8.15 y 1.8.16 de las Bases de Licitación </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50000"/>
                        </a:lnSpc>
                        <a:spcAft>
                          <a:spcPts val="1000"/>
                        </a:spcAft>
                      </a:pPr>
                      <a:r>
                        <a:rPr lang="es-ES" sz="1200" dirty="0" smtClean="0">
                          <a:effectLst/>
                        </a:rPr>
                        <a:t>3.547,91</a:t>
                      </a:r>
                      <a:endParaRPr lang="es-ES" sz="1200" dirty="0">
                        <a:effectLst/>
                        <a:latin typeface="Times New Roman"/>
                        <a:ea typeface="Times New Roman"/>
                      </a:endParaRPr>
                    </a:p>
                  </a:txBody>
                  <a:tcPr marL="68580" marR="68580" marT="0" marB="0"/>
                </a:tc>
              </a:tr>
              <a:tr h="1257700">
                <a:tc>
                  <a:txBody>
                    <a:bodyPr/>
                    <a:lstStyle/>
                    <a:p>
                      <a:pPr algn="just">
                        <a:lnSpc>
                          <a:spcPct val="150000"/>
                        </a:lnSpc>
                        <a:spcAft>
                          <a:spcPts val="1000"/>
                        </a:spcAft>
                      </a:pPr>
                      <a:r>
                        <a:rPr lang="es-CL" sz="1200" dirty="0" smtClean="0">
                          <a:effectLst/>
                          <a:latin typeface="Verdana" panose="020B0604030504040204" pitchFamily="34" charset="0"/>
                          <a:ea typeface="Verdana" panose="020B0604030504040204" pitchFamily="34" charset="0"/>
                          <a:cs typeface="Verdana" panose="020B0604030504040204" pitchFamily="34" charset="0"/>
                        </a:rPr>
                        <a:t>Instalación de Faenas y Equipamiento del Inspector Fiscal, según artículo 1.9.2.5 de las Bases de Licitación</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50000"/>
                        </a:lnSpc>
                        <a:spcAft>
                          <a:spcPts val="1000"/>
                        </a:spcAft>
                      </a:pPr>
                      <a:r>
                        <a:rPr lang="es-ES" sz="1200" dirty="0" smtClean="0">
                          <a:effectLst/>
                          <a:latin typeface="Verdana" panose="020B0604030504040204" pitchFamily="34" charset="0"/>
                          <a:ea typeface="Verdana" panose="020B0604030504040204" pitchFamily="34" charset="0"/>
                          <a:cs typeface="Verdana" panose="020B0604030504040204" pitchFamily="34" charset="0"/>
                        </a:rPr>
                        <a:t>1.265,94</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284578">
                <a:tc>
                  <a:txBody>
                    <a:bodyPr/>
                    <a:lstStyle/>
                    <a:p>
                      <a:pPr algn="just">
                        <a:lnSpc>
                          <a:spcPct val="150000"/>
                        </a:lnSpc>
                        <a:spcAft>
                          <a:spcPts val="1000"/>
                        </a:spcAft>
                      </a:pPr>
                      <a:endParaRPr lang="es-ES" sz="1200" dirty="0">
                        <a:effectLst/>
                        <a:latin typeface="Times New Roman"/>
                        <a:ea typeface="Times New Roman"/>
                      </a:endParaRPr>
                    </a:p>
                  </a:txBody>
                  <a:tcPr marL="68580" marR="68580" marT="0" marB="0"/>
                </a:tc>
                <a:tc>
                  <a:txBody>
                    <a:bodyPr/>
                    <a:lstStyle/>
                    <a:p>
                      <a:pPr algn="ctr">
                        <a:lnSpc>
                          <a:spcPct val="150000"/>
                        </a:lnSpc>
                        <a:spcAft>
                          <a:spcPts val="1000"/>
                        </a:spcAft>
                      </a:pPr>
                      <a:endParaRPr lang="es-ES" sz="1200" dirty="0">
                        <a:effectLst/>
                        <a:latin typeface="Times New Roman"/>
                        <a:ea typeface="Times New Roman"/>
                      </a:endParaRPr>
                    </a:p>
                  </a:txBody>
                  <a:tcPr marL="68580" marR="68580" marT="0" marB="0"/>
                </a:tc>
              </a:tr>
            </a:tbl>
          </a:graphicData>
        </a:graphic>
      </p:graphicFrame>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48" name="Rectangle 28"/>
          <p:cNvSpPr>
            <a:spLocks noChangeArrowheads="1"/>
          </p:cNvSpPr>
          <p:nvPr/>
        </p:nvSpPr>
        <p:spPr bwMode="auto">
          <a:xfrm>
            <a:off x="900113" y="1557338"/>
            <a:ext cx="7964487" cy="4473575"/>
          </a:xfrm>
          <a:prstGeom prst="rect">
            <a:avLst/>
          </a:prstGeom>
          <a:noFill/>
          <a:ln w="9525">
            <a:noFill/>
            <a:miter lim="800000"/>
            <a:headEnd/>
            <a:tailEnd/>
          </a:ln>
          <a:effectLst/>
        </p:spPr>
        <p:txBody>
          <a:bodyPr lIns="92075" tIns="46038" rIns="92075" bIns="46038"/>
          <a:lstStyle/>
          <a:p>
            <a:pPr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Wingdings" pitchFamily="2" charset="2"/>
              <a:buChar char="§"/>
              <a:defRPr/>
            </a:pPr>
            <a:endParaRPr lang="es-ES" dirty="0">
              <a:solidFill>
                <a:schemeClr val="bg1">
                  <a:lumMod val="50000"/>
                </a:schemeClr>
              </a:solidFill>
              <a:effectLst>
                <a:outerShdw blurRad="38100" dist="38100" dir="2700000" algn="tl">
                  <a:srgbClr val="000000">
                    <a:alpha val="43137"/>
                  </a:srgbClr>
                </a:outerShdw>
              </a:effectLst>
              <a:latin typeface="Arial Narrow" pitchFamily="34" charset="0"/>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3200" dirty="0">
              <a:latin typeface="+mn-lt"/>
              <a:cs typeface="+mn-cs"/>
            </a:endParaRPr>
          </a:p>
        </p:txBody>
      </p:sp>
      <p:sp>
        <p:nvSpPr>
          <p:cNvPr id="158751" name="Rectangle 31"/>
          <p:cNvSpPr>
            <a:spLocks noChangeArrowheads="1"/>
          </p:cNvSpPr>
          <p:nvPr/>
        </p:nvSpPr>
        <p:spPr bwMode="auto">
          <a:xfrm>
            <a:off x="877888" y="760413"/>
            <a:ext cx="7343775" cy="1658937"/>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algn="just" fontAlgn="auto">
              <a:spcBef>
                <a:spcPts val="0"/>
              </a:spcBef>
              <a:spcAft>
                <a:spcPts val="0"/>
              </a:spcAft>
              <a:defRPr/>
            </a:pPr>
            <a:r>
              <a:rPr lang="es-ES_tradnl" sz="2400" b="1" dirty="0">
                <a:latin typeface="Arial" panose="020B0604020202020204" pitchFamily="34" charset="0"/>
                <a:cs typeface="Arial" panose="020B0604020202020204" pitchFamily="34" charset="0"/>
              </a:rPr>
              <a:t>INDEMNIZACIONES</a:t>
            </a:r>
          </a:p>
          <a:p>
            <a:pPr algn="just" fontAlgn="auto">
              <a:spcBef>
                <a:spcPts val="0"/>
              </a:spcBef>
              <a:spcAft>
                <a:spcPts val="0"/>
              </a:spcAft>
              <a:defRPr/>
            </a:pPr>
            <a:endParaRPr lang="es-ES_tradnl" sz="2400" b="1" dirty="0">
              <a:latin typeface="Arial" panose="020B0604020202020204" pitchFamily="34" charset="0"/>
              <a:cs typeface="Arial" panose="020B0604020202020204" pitchFamily="34" charset="0"/>
            </a:endParaRPr>
          </a:p>
          <a:p>
            <a:pPr algn="just" fontAlgn="auto">
              <a:spcBef>
                <a:spcPts val="0"/>
              </a:spcBef>
              <a:spcAft>
                <a:spcPts val="0"/>
              </a:spcAft>
              <a:defRPr/>
            </a:pPr>
            <a:r>
              <a:rPr lang="es-CL" b="1" dirty="0" smtClean="0">
                <a:latin typeface="Arial" panose="020B0604020202020204" pitchFamily="34" charset="0"/>
                <a:cs typeface="Arial" panose="020B0604020202020204" pitchFamily="34" charset="0"/>
              </a:rPr>
              <a:t>INVERSIONES REALIZADAS POR </a:t>
            </a:r>
            <a:r>
              <a:rPr lang="es-CL" b="1" dirty="0">
                <a:latin typeface="Arial" panose="020B0604020202020204" pitchFamily="34" charset="0"/>
                <a:cs typeface="Arial" panose="020B0604020202020204" pitchFamily="34" charset="0"/>
              </a:rPr>
              <a:t>LA SOCIEDAD CONCESIONARIA  CON MOTIVO DEL DESARROLLO Y EJECUCION DEL CONTRATO DE CONCESIONES </a:t>
            </a:r>
            <a:r>
              <a:rPr lang="es-ES_tradnl" b="1" dirty="0">
                <a:latin typeface="Arial" panose="020B0604020202020204" pitchFamily="34" charset="0"/>
                <a:cs typeface="Arial" panose="020B0604020202020204" pitchFamily="34" charset="0"/>
              </a:rPr>
              <a:t>  </a:t>
            </a:r>
            <a:endParaRPr lang="es-ES" b="1" dirty="0">
              <a:latin typeface="Arial" panose="020B0604020202020204" pitchFamily="34" charset="0"/>
              <a:cs typeface="Arial" panose="020B0604020202020204" pitchFamily="34" charset="0"/>
            </a:endParaRPr>
          </a:p>
        </p:txBody>
      </p:sp>
      <p:graphicFrame>
        <p:nvGraphicFramePr>
          <p:cNvPr id="2" name="1 Tabla"/>
          <p:cNvGraphicFramePr>
            <a:graphicFrameLocks noGrp="1"/>
          </p:cNvGraphicFramePr>
          <p:nvPr/>
        </p:nvGraphicFramePr>
        <p:xfrm>
          <a:off x="1116013" y="2420938"/>
          <a:ext cx="6785084" cy="3456384"/>
        </p:xfrm>
        <a:graphic>
          <a:graphicData uri="http://schemas.openxmlformats.org/drawingml/2006/table">
            <a:tbl>
              <a:tblPr firstRow="1" firstCol="1" bandRow="1">
                <a:tableStyleId>{5C22544A-7EE6-4342-B048-85BDC9FD1C3A}</a:tableStyleId>
              </a:tblPr>
              <a:tblGrid>
                <a:gridCol w="4040614"/>
                <a:gridCol w="2744470"/>
              </a:tblGrid>
              <a:tr h="332033">
                <a:tc>
                  <a:txBody>
                    <a:bodyPr/>
                    <a:lstStyle/>
                    <a:p>
                      <a:pPr algn="ctr">
                        <a:lnSpc>
                          <a:spcPct val="150000"/>
                        </a:lnSpc>
                        <a:spcAft>
                          <a:spcPts val="1000"/>
                        </a:spcAft>
                      </a:pPr>
                      <a:r>
                        <a:rPr lang="es-ES" sz="1400" dirty="0">
                          <a:effectLst/>
                        </a:rPr>
                        <a:t>Concepto</a:t>
                      </a:r>
                      <a:endParaRPr lang="es-ES" sz="1200" dirty="0">
                        <a:effectLst/>
                        <a:latin typeface="Times New Roman"/>
                        <a:ea typeface="Times New Roman"/>
                      </a:endParaRPr>
                    </a:p>
                  </a:txBody>
                  <a:tcPr marL="68580" marR="68580" marT="0" marB="0"/>
                </a:tc>
                <a:tc>
                  <a:txBody>
                    <a:bodyPr/>
                    <a:lstStyle/>
                    <a:p>
                      <a:pPr algn="ctr">
                        <a:lnSpc>
                          <a:spcPct val="150000"/>
                        </a:lnSpc>
                        <a:spcAft>
                          <a:spcPts val="1000"/>
                        </a:spcAft>
                      </a:pPr>
                      <a:r>
                        <a:rPr lang="es-ES" sz="1400">
                          <a:effectLst/>
                        </a:rPr>
                        <a:t>Monto (UF)</a:t>
                      </a:r>
                      <a:endParaRPr lang="es-ES" sz="1200">
                        <a:effectLst/>
                        <a:latin typeface="Times New Roman"/>
                        <a:ea typeface="Times New Roman"/>
                      </a:endParaRPr>
                    </a:p>
                  </a:txBody>
                  <a:tcPr marL="68580" marR="68580" marT="0" marB="0"/>
                </a:tc>
              </a:tr>
              <a:tr h="1582073">
                <a:tc>
                  <a:txBody>
                    <a:bodyPr/>
                    <a:lstStyle/>
                    <a:p>
                      <a:pPr algn="just">
                        <a:lnSpc>
                          <a:spcPct val="150000"/>
                        </a:lnSpc>
                        <a:spcAft>
                          <a:spcPts val="1000"/>
                        </a:spcAft>
                      </a:pPr>
                      <a:r>
                        <a:rPr lang="es-CL" sz="1200" dirty="0" err="1" smtClean="0">
                          <a:effectLst/>
                          <a:latin typeface="Verdana" panose="020B0604030504040204" pitchFamily="34" charset="0"/>
                          <a:ea typeface="Verdana" panose="020B0604030504040204" pitchFamily="34" charset="0"/>
                          <a:cs typeface="Verdana" panose="020B0604030504040204" pitchFamily="34" charset="0"/>
                        </a:rPr>
                        <a:t>Deloitte</a:t>
                      </a:r>
                      <a:r>
                        <a:rPr lang="es-CL" sz="1200" dirty="0" smtClean="0">
                          <a:effectLst/>
                          <a:latin typeface="Verdana" panose="020B0604030504040204" pitchFamily="34" charset="0"/>
                          <a:ea typeface="Verdana" panose="020B0604030504040204" pitchFamily="34" charset="0"/>
                          <a:cs typeface="Verdana" panose="020B0604030504040204" pitchFamily="34" charset="0"/>
                        </a:rPr>
                        <a:t> Auditores y Consultores Ltda.</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50000"/>
                        </a:lnSpc>
                        <a:spcAft>
                          <a:spcPts val="1000"/>
                        </a:spcAft>
                      </a:pPr>
                      <a:r>
                        <a:rPr lang="es-ES" sz="1200" dirty="0" smtClean="0">
                          <a:effectLst/>
                        </a:rPr>
                        <a:t>242,71</a:t>
                      </a:r>
                      <a:endParaRPr lang="es-ES" sz="1200" dirty="0">
                        <a:effectLst/>
                        <a:latin typeface="Times New Roman"/>
                        <a:ea typeface="Times New Roman"/>
                      </a:endParaRPr>
                    </a:p>
                  </a:txBody>
                  <a:tcPr marL="68580" marR="68580" marT="0" marB="0"/>
                </a:tc>
              </a:tr>
              <a:tr h="1257700">
                <a:tc>
                  <a:txBody>
                    <a:bodyPr/>
                    <a:lstStyle/>
                    <a:p>
                      <a:pPr algn="just">
                        <a:lnSpc>
                          <a:spcPct val="150000"/>
                        </a:lnSpc>
                        <a:spcAft>
                          <a:spcPts val="1000"/>
                        </a:spcAft>
                      </a:pPr>
                      <a:r>
                        <a:rPr lang="es-ES" sz="1200" dirty="0" smtClean="0">
                          <a:effectLst/>
                          <a:latin typeface="Verdana" panose="020B0604030504040204" pitchFamily="34" charset="0"/>
                          <a:ea typeface="Verdana" panose="020B0604030504040204" pitchFamily="34" charset="0"/>
                          <a:cs typeface="Verdana" panose="020B0604030504040204" pitchFamily="34" charset="0"/>
                        </a:rPr>
                        <a:t>TOTAL </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50000"/>
                        </a:lnSpc>
                        <a:spcAft>
                          <a:spcPts val="1000"/>
                        </a:spcAft>
                      </a:pPr>
                      <a:r>
                        <a:rPr lang="es-ES" sz="1200" dirty="0" smtClean="0">
                          <a:effectLst/>
                          <a:latin typeface="Verdana" panose="020B0604030504040204" pitchFamily="34" charset="0"/>
                          <a:ea typeface="Verdana" panose="020B0604030504040204" pitchFamily="34" charset="0"/>
                          <a:cs typeface="Verdana" panose="020B0604030504040204" pitchFamily="34" charset="0"/>
                        </a:rPr>
                        <a:t>40.254,08</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284578">
                <a:tc>
                  <a:txBody>
                    <a:bodyPr/>
                    <a:lstStyle/>
                    <a:p>
                      <a:pPr algn="just">
                        <a:lnSpc>
                          <a:spcPct val="150000"/>
                        </a:lnSpc>
                        <a:spcAft>
                          <a:spcPts val="1000"/>
                        </a:spcAft>
                      </a:pPr>
                      <a:endParaRPr lang="es-ES" sz="1200" dirty="0">
                        <a:effectLst/>
                        <a:latin typeface="Times New Roman"/>
                        <a:ea typeface="Times New Roman"/>
                      </a:endParaRPr>
                    </a:p>
                  </a:txBody>
                  <a:tcPr marL="68580" marR="68580" marT="0" marB="0"/>
                </a:tc>
                <a:tc>
                  <a:txBody>
                    <a:bodyPr/>
                    <a:lstStyle/>
                    <a:p>
                      <a:pPr algn="ctr">
                        <a:lnSpc>
                          <a:spcPct val="150000"/>
                        </a:lnSpc>
                        <a:spcAft>
                          <a:spcPts val="1000"/>
                        </a:spcAft>
                      </a:pPr>
                      <a:endParaRPr lang="es-ES" sz="1200" dirty="0">
                        <a:effectLst/>
                        <a:latin typeface="Times New Roman"/>
                        <a:ea typeface="Times New Roman"/>
                      </a:endParaRPr>
                    </a:p>
                  </a:txBody>
                  <a:tcPr marL="68580" marR="68580" marT="0" marB="0"/>
                </a:tc>
              </a:tr>
            </a:tbl>
          </a:graphicData>
        </a:graphic>
      </p:graphicFrame>
    </p:spTree>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48" name="Rectangle 28"/>
          <p:cNvSpPr>
            <a:spLocks noChangeArrowheads="1"/>
          </p:cNvSpPr>
          <p:nvPr/>
        </p:nvSpPr>
        <p:spPr bwMode="auto">
          <a:xfrm>
            <a:off x="900113" y="1557338"/>
            <a:ext cx="7964487" cy="4473575"/>
          </a:xfrm>
          <a:prstGeom prst="rect">
            <a:avLst/>
          </a:prstGeom>
          <a:noFill/>
          <a:ln w="9525">
            <a:noFill/>
            <a:miter lim="800000"/>
            <a:headEnd/>
            <a:tailEnd/>
          </a:ln>
          <a:effectLst/>
        </p:spPr>
        <p:txBody>
          <a:bodyPr lIns="92075" tIns="46038" rIns="92075" bIns="46038"/>
          <a:lstStyle/>
          <a:p>
            <a:pPr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Wingdings" pitchFamily="2" charset="2"/>
              <a:buChar char="§"/>
              <a:defRPr/>
            </a:pPr>
            <a:endParaRPr lang="es-ES" dirty="0">
              <a:solidFill>
                <a:schemeClr val="bg1">
                  <a:lumMod val="50000"/>
                </a:schemeClr>
              </a:solidFill>
              <a:effectLst>
                <a:outerShdw blurRad="38100" dist="38100" dir="2700000" algn="tl">
                  <a:srgbClr val="000000">
                    <a:alpha val="43137"/>
                  </a:srgbClr>
                </a:outerShdw>
              </a:effectLst>
              <a:latin typeface="Arial Narrow" pitchFamily="34" charset="0"/>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3200" dirty="0">
              <a:latin typeface="+mn-lt"/>
              <a:cs typeface="+mn-cs"/>
            </a:endParaRPr>
          </a:p>
        </p:txBody>
      </p:sp>
      <p:sp>
        <p:nvSpPr>
          <p:cNvPr id="158751" name="Rectangle 31"/>
          <p:cNvSpPr>
            <a:spLocks noChangeArrowheads="1"/>
          </p:cNvSpPr>
          <p:nvPr/>
        </p:nvSpPr>
        <p:spPr bwMode="auto">
          <a:xfrm>
            <a:off x="877888" y="760413"/>
            <a:ext cx="7343775" cy="1104900"/>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algn="just" fontAlgn="auto">
              <a:spcBef>
                <a:spcPts val="0"/>
              </a:spcBef>
              <a:spcAft>
                <a:spcPts val="0"/>
              </a:spcAft>
              <a:defRPr/>
            </a:pPr>
            <a:r>
              <a:rPr lang="es-ES_tradnl" sz="2400" b="1" dirty="0">
                <a:latin typeface="Arial" panose="020B0604020202020204" pitchFamily="34" charset="0"/>
                <a:cs typeface="Arial" panose="020B0604020202020204" pitchFamily="34" charset="0"/>
              </a:rPr>
              <a:t>INDEMNIZACIONES</a:t>
            </a:r>
          </a:p>
          <a:p>
            <a:pPr algn="just" fontAlgn="auto">
              <a:spcBef>
                <a:spcPts val="0"/>
              </a:spcBef>
              <a:spcAft>
                <a:spcPts val="0"/>
              </a:spcAft>
              <a:defRPr/>
            </a:pPr>
            <a:endParaRPr lang="es-ES_tradnl" sz="2400" b="1" dirty="0">
              <a:latin typeface="Arial" panose="020B0604020202020204" pitchFamily="34" charset="0"/>
              <a:cs typeface="Arial" panose="020B0604020202020204" pitchFamily="34" charset="0"/>
            </a:endParaRPr>
          </a:p>
          <a:p>
            <a:pPr algn="just" fontAlgn="auto">
              <a:spcBef>
                <a:spcPts val="0"/>
              </a:spcBef>
              <a:spcAft>
                <a:spcPts val="0"/>
              </a:spcAft>
              <a:defRPr/>
            </a:pPr>
            <a:r>
              <a:rPr lang="es-CL" b="1" dirty="0">
                <a:latin typeface="Arial" panose="020B0604020202020204" pitchFamily="34" charset="0"/>
                <a:cs typeface="Arial" panose="020B0604020202020204" pitchFamily="34" charset="0"/>
              </a:rPr>
              <a:t>GASTOS GENERALES </a:t>
            </a:r>
            <a:r>
              <a:rPr lang="es-ES_tradnl" b="1" dirty="0">
                <a:latin typeface="Arial" panose="020B0604020202020204" pitchFamily="34" charset="0"/>
                <a:cs typeface="Arial" panose="020B0604020202020204" pitchFamily="34" charset="0"/>
              </a:rPr>
              <a:t>  </a:t>
            </a:r>
            <a:endParaRPr lang="es-ES" b="1" dirty="0">
              <a:latin typeface="Arial" panose="020B0604020202020204" pitchFamily="34" charset="0"/>
              <a:cs typeface="Arial" panose="020B0604020202020204" pitchFamily="34" charset="0"/>
            </a:endParaRPr>
          </a:p>
        </p:txBody>
      </p:sp>
      <p:graphicFrame>
        <p:nvGraphicFramePr>
          <p:cNvPr id="2" name="1 Tabla"/>
          <p:cNvGraphicFramePr>
            <a:graphicFrameLocks noGrp="1"/>
          </p:cNvGraphicFramePr>
          <p:nvPr/>
        </p:nvGraphicFramePr>
        <p:xfrm>
          <a:off x="1116013" y="2420938"/>
          <a:ext cx="6785084" cy="3456384"/>
        </p:xfrm>
        <a:graphic>
          <a:graphicData uri="http://schemas.openxmlformats.org/drawingml/2006/table">
            <a:tbl>
              <a:tblPr firstRow="1" firstCol="1" bandRow="1">
                <a:tableStyleId>{5C22544A-7EE6-4342-B048-85BDC9FD1C3A}</a:tableStyleId>
              </a:tblPr>
              <a:tblGrid>
                <a:gridCol w="4040614"/>
                <a:gridCol w="2744470"/>
              </a:tblGrid>
              <a:tr h="332033">
                <a:tc>
                  <a:txBody>
                    <a:bodyPr/>
                    <a:lstStyle/>
                    <a:p>
                      <a:pPr algn="ctr">
                        <a:lnSpc>
                          <a:spcPct val="150000"/>
                        </a:lnSpc>
                        <a:spcAft>
                          <a:spcPts val="1000"/>
                        </a:spcAft>
                      </a:pPr>
                      <a:r>
                        <a:rPr lang="es-ES" sz="1400" dirty="0">
                          <a:effectLst/>
                        </a:rPr>
                        <a:t>Concepto</a:t>
                      </a:r>
                      <a:endParaRPr lang="es-ES" sz="1200" dirty="0">
                        <a:effectLst/>
                        <a:latin typeface="Times New Roman"/>
                        <a:ea typeface="Times New Roman"/>
                      </a:endParaRPr>
                    </a:p>
                  </a:txBody>
                  <a:tcPr marL="68580" marR="68580" marT="0" marB="0"/>
                </a:tc>
                <a:tc>
                  <a:txBody>
                    <a:bodyPr/>
                    <a:lstStyle/>
                    <a:p>
                      <a:pPr algn="ctr">
                        <a:lnSpc>
                          <a:spcPct val="150000"/>
                        </a:lnSpc>
                        <a:spcAft>
                          <a:spcPts val="1000"/>
                        </a:spcAft>
                      </a:pPr>
                      <a:r>
                        <a:rPr lang="es-ES" sz="1400">
                          <a:effectLst/>
                        </a:rPr>
                        <a:t>Monto (UF)</a:t>
                      </a:r>
                      <a:endParaRPr lang="es-ES" sz="1200">
                        <a:effectLst/>
                        <a:latin typeface="Times New Roman"/>
                        <a:ea typeface="Times New Roman"/>
                      </a:endParaRPr>
                    </a:p>
                  </a:txBody>
                  <a:tcPr marL="68580" marR="68580" marT="0" marB="0"/>
                </a:tc>
              </a:tr>
              <a:tr h="1582073">
                <a:tc>
                  <a:txBody>
                    <a:bodyPr/>
                    <a:lstStyle/>
                    <a:p>
                      <a:pPr algn="just">
                        <a:lnSpc>
                          <a:spcPct val="150000"/>
                        </a:lnSpc>
                        <a:spcAft>
                          <a:spcPts val="1000"/>
                        </a:spcAft>
                      </a:pPr>
                      <a:r>
                        <a:rPr lang="es-CL" sz="1200" dirty="0" smtClean="0">
                          <a:effectLst/>
                          <a:latin typeface="Verdana" panose="020B0604030504040204" pitchFamily="34" charset="0"/>
                          <a:ea typeface="Verdana" panose="020B0604030504040204" pitchFamily="34" charset="0"/>
                          <a:cs typeface="Verdana" panose="020B0604030504040204" pitchFamily="34" charset="0"/>
                        </a:rPr>
                        <a:t>Gastos generales </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50000"/>
                        </a:lnSpc>
                        <a:spcAft>
                          <a:spcPts val="1000"/>
                        </a:spcAft>
                      </a:pPr>
                      <a:r>
                        <a:rPr lang="es-ES" sz="1200" dirty="0" smtClean="0">
                          <a:effectLst/>
                        </a:rPr>
                        <a:t>14.455,01</a:t>
                      </a:r>
                      <a:endParaRPr lang="es-ES" sz="1200" dirty="0">
                        <a:effectLst/>
                        <a:latin typeface="Times New Roman"/>
                        <a:ea typeface="Times New Roman"/>
                      </a:endParaRPr>
                    </a:p>
                  </a:txBody>
                  <a:tcPr marL="68580" marR="68580" marT="0" marB="0"/>
                </a:tc>
              </a:tr>
              <a:tr h="1257700">
                <a:tc>
                  <a:txBody>
                    <a:bodyPr/>
                    <a:lstStyle/>
                    <a:p>
                      <a:pPr algn="just">
                        <a:lnSpc>
                          <a:spcPct val="150000"/>
                        </a:lnSpc>
                        <a:spcAft>
                          <a:spcPts val="1000"/>
                        </a:spcAft>
                      </a:pPr>
                      <a:r>
                        <a:rPr lang="es-ES" sz="1200" dirty="0" smtClean="0">
                          <a:effectLst/>
                          <a:latin typeface="Verdana" panose="020B0604030504040204" pitchFamily="34" charset="0"/>
                          <a:ea typeface="Verdana" panose="020B0604030504040204" pitchFamily="34" charset="0"/>
                          <a:cs typeface="Verdana" panose="020B0604030504040204" pitchFamily="34" charset="0"/>
                        </a:rPr>
                        <a:t>TOTAL </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50000"/>
                        </a:lnSpc>
                        <a:spcAft>
                          <a:spcPts val="1000"/>
                        </a:spcAft>
                      </a:pPr>
                      <a:r>
                        <a:rPr lang="es-ES" sz="1200" dirty="0" smtClean="0">
                          <a:effectLst/>
                          <a:latin typeface="Verdana" panose="020B0604030504040204" pitchFamily="34" charset="0"/>
                          <a:ea typeface="Verdana" panose="020B0604030504040204" pitchFamily="34" charset="0"/>
                          <a:cs typeface="Verdana" panose="020B0604030504040204" pitchFamily="34" charset="0"/>
                        </a:rPr>
                        <a:t>14.455,01</a:t>
                      </a:r>
                    </a:p>
                    <a:p>
                      <a:pPr algn="ctr">
                        <a:lnSpc>
                          <a:spcPct val="150000"/>
                        </a:lnSpc>
                        <a:spcAft>
                          <a:spcPts val="1000"/>
                        </a:spcAft>
                      </a:pP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284578">
                <a:tc>
                  <a:txBody>
                    <a:bodyPr/>
                    <a:lstStyle/>
                    <a:p>
                      <a:pPr algn="just">
                        <a:lnSpc>
                          <a:spcPct val="150000"/>
                        </a:lnSpc>
                        <a:spcAft>
                          <a:spcPts val="1000"/>
                        </a:spcAft>
                      </a:pPr>
                      <a:endParaRPr lang="es-ES" sz="1200" dirty="0">
                        <a:effectLst/>
                        <a:latin typeface="Times New Roman"/>
                        <a:ea typeface="Times New Roman"/>
                      </a:endParaRPr>
                    </a:p>
                  </a:txBody>
                  <a:tcPr marL="68580" marR="68580" marT="0" marB="0"/>
                </a:tc>
                <a:tc>
                  <a:txBody>
                    <a:bodyPr/>
                    <a:lstStyle/>
                    <a:p>
                      <a:pPr algn="ctr">
                        <a:lnSpc>
                          <a:spcPct val="150000"/>
                        </a:lnSpc>
                        <a:spcAft>
                          <a:spcPts val="1000"/>
                        </a:spcAft>
                      </a:pPr>
                      <a:endParaRPr lang="es-ES" sz="1200" dirty="0">
                        <a:effectLst/>
                        <a:latin typeface="Times New Roman"/>
                        <a:ea typeface="Times New Roman"/>
                      </a:endParaRPr>
                    </a:p>
                  </a:txBody>
                  <a:tcPr marL="68580" marR="68580" marT="0" marB="0"/>
                </a:tc>
              </a:tr>
            </a:tbl>
          </a:graphicData>
        </a:graphic>
      </p:graphicFrame>
    </p:spTree>
  </p:cSld>
  <p:clrMapOvr>
    <a:masterClrMapping/>
  </p:clrMapOvr>
  <p:transition>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1026"/>
          <p:cNvSpPr txBox="1">
            <a:spLocks noChangeArrowheads="1"/>
          </p:cNvSpPr>
          <p:nvPr/>
        </p:nvSpPr>
        <p:spPr bwMode="auto">
          <a:xfrm>
            <a:off x="1890713" y="1355725"/>
            <a:ext cx="180975" cy="336550"/>
          </a:xfrm>
          <a:prstGeom prst="rect">
            <a:avLst/>
          </a:prstGeom>
          <a:noFill/>
          <a:ln w="31750">
            <a:noFill/>
            <a:miter lim="800000"/>
            <a:headEnd/>
            <a:tailEnd/>
          </a:ln>
          <a:effectLst/>
        </p:spPr>
        <p:txBody>
          <a:bodyPr wrap="none" lIns="90000" tIns="46800" rIns="90000" bIns="46800">
            <a:spAutoFit/>
          </a:bodyPr>
          <a:lstStyle/>
          <a:p>
            <a:pPr fontAlgn="auto">
              <a:spcBef>
                <a:spcPts val="0"/>
              </a:spcBef>
              <a:spcAft>
                <a:spcPts val="0"/>
              </a:spcAft>
              <a:defRPr/>
            </a:pPr>
            <a:endParaRPr lang="es-ES_tradnl" sz="1600">
              <a:effectLst>
                <a:outerShdw blurRad="38100" dist="38100" dir="2700000" algn="tl">
                  <a:srgbClr val="000000"/>
                </a:outerShdw>
              </a:effectLst>
              <a:latin typeface="Arial Rounded MT Bold" pitchFamily="34" charset="0"/>
              <a:cs typeface="+mn-cs"/>
            </a:endParaRPr>
          </a:p>
        </p:txBody>
      </p:sp>
      <p:sp>
        <p:nvSpPr>
          <p:cNvPr id="162819" name="Text Box 1027"/>
          <p:cNvSpPr txBox="1">
            <a:spLocks noChangeArrowheads="1"/>
          </p:cNvSpPr>
          <p:nvPr/>
        </p:nvSpPr>
        <p:spPr bwMode="auto">
          <a:xfrm>
            <a:off x="1357313" y="2193925"/>
            <a:ext cx="180975" cy="336550"/>
          </a:xfrm>
          <a:prstGeom prst="rect">
            <a:avLst/>
          </a:prstGeom>
          <a:noFill/>
          <a:ln w="31750">
            <a:noFill/>
            <a:miter lim="800000"/>
            <a:headEnd/>
            <a:tailEnd/>
          </a:ln>
          <a:effectLst/>
        </p:spPr>
        <p:txBody>
          <a:bodyPr wrap="none" lIns="90000" tIns="46800" rIns="90000" bIns="46800">
            <a:spAutoFit/>
          </a:bodyPr>
          <a:lstStyle/>
          <a:p>
            <a:pPr fontAlgn="auto">
              <a:spcBef>
                <a:spcPts val="0"/>
              </a:spcBef>
              <a:spcAft>
                <a:spcPts val="0"/>
              </a:spcAft>
              <a:defRPr/>
            </a:pPr>
            <a:endParaRPr lang="es-ES_tradnl" sz="1600">
              <a:effectLst>
                <a:outerShdw blurRad="38100" dist="38100" dir="2700000" algn="tl">
                  <a:srgbClr val="000000"/>
                </a:outerShdw>
              </a:effectLst>
              <a:latin typeface="Arial Rounded MT Bold" pitchFamily="34" charset="0"/>
              <a:cs typeface="+mn-cs"/>
            </a:endParaRPr>
          </a:p>
        </p:txBody>
      </p:sp>
      <p:sp>
        <p:nvSpPr>
          <p:cNvPr id="162824" name="Rectangle 1032"/>
          <p:cNvSpPr>
            <a:spLocks noChangeArrowheads="1"/>
          </p:cNvSpPr>
          <p:nvPr/>
        </p:nvSpPr>
        <p:spPr bwMode="auto">
          <a:xfrm>
            <a:off x="0" y="3060700"/>
            <a:ext cx="9144000" cy="333375"/>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fontAlgn="auto">
              <a:spcBef>
                <a:spcPts val="0"/>
              </a:spcBef>
              <a:spcAft>
                <a:spcPts val="0"/>
              </a:spcAft>
              <a:buFontTx/>
              <a:buChar char="•"/>
              <a:tabLst>
                <a:tab pos="2700338" algn="ctr"/>
                <a:tab pos="5400675" algn="r"/>
              </a:tabLst>
              <a:defRPr/>
            </a:pPr>
            <a:endParaRPr lang="es-ES_tradnl" sz="1600">
              <a:solidFill>
                <a:srgbClr val="FFFF00"/>
              </a:solidFill>
              <a:effectLst>
                <a:outerShdw blurRad="38100" dist="38100" dir="2700000" algn="tl">
                  <a:srgbClr val="000000"/>
                </a:outerShdw>
              </a:effectLst>
              <a:latin typeface="+mn-lt"/>
              <a:cs typeface="+mn-cs"/>
            </a:endParaRPr>
          </a:p>
        </p:txBody>
      </p:sp>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48" name="Rectangle 28"/>
          <p:cNvSpPr>
            <a:spLocks noChangeArrowheads="1"/>
          </p:cNvSpPr>
          <p:nvPr/>
        </p:nvSpPr>
        <p:spPr bwMode="auto">
          <a:xfrm>
            <a:off x="900113" y="1484313"/>
            <a:ext cx="7964487" cy="4330700"/>
          </a:xfrm>
          <a:prstGeom prst="rect">
            <a:avLst/>
          </a:prstGeom>
          <a:noFill/>
          <a:ln w="9525">
            <a:noFill/>
            <a:miter lim="800000"/>
            <a:headEnd/>
            <a:tailEnd/>
          </a:ln>
          <a:effectLst/>
        </p:spPr>
        <p:txBody>
          <a:bodyPr lIns="92075" tIns="46038" rIns="92075" bIns="46038"/>
          <a:lstStyle/>
          <a:p>
            <a:pPr marL="342900" indent="-342900" algn="just" fontAlgn="auto">
              <a:spcBef>
                <a:spcPct val="20000"/>
              </a:spcBef>
              <a:spcAft>
                <a:spcPts val="0"/>
              </a:spcAft>
              <a:buFont typeface="Arial" panose="020B0604020202020204" pitchFamily="34" charset="0"/>
              <a:buChar char="•"/>
              <a:defRPr/>
            </a:pPr>
            <a:endParaRPr lang="es-ES" dirty="0"/>
          </a:p>
          <a:p>
            <a:pPr marL="342900" indent="-342900" algn="just" fontAlgn="auto">
              <a:spcBef>
                <a:spcPct val="20000"/>
              </a:spcBef>
              <a:spcAft>
                <a:spcPts val="0"/>
              </a:spcAft>
              <a:buFont typeface="Arial" panose="020B0604020202020204" pitchFamily="34" charset="0"/>
              <a:buChar char="•"/>
              <a:defRPr/>
            </a:pPr>
            <a:r>
              <a:rPr lang="es-ES" dirty="0"/>
              <a:t>El 6 de diciembre de 2012 se verificó la recepción de las ofertas y apertura de las ofertas técnicas de la licitación de la obra pública fiscal denominada “Concesión Vial Rutas del Loa”. </a:t>
            </a: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285750" indent="-285750" algn="just">
              <a:buFont typeface="Arial" panose="020B0604020202020204" pitchFamily="34" charset="0"/>
              <a:buChar char="•"/>
              <a:defRPr/>
            </a:pPr>
            <a:r>
              <a:rPr lang="es-ES" dirty="0"/>
              <a:t>El 27 de agosto de 2013, mediante Decreto Supremo Nº249, el Estado de Chile, a través del Ministerio de Obras Públicas, adjudicó el Contrato de Concesión para la ejecución, reparación, conservación y explotación de la obra pública fiscal denominada “Concesión Vial Rutas del Loa” al Grupo Licitante denominado “Consorcio Vial </a:t>
            </a:r>
            <a:r>
              <a:rPr lang="es-ES" dirty="0" err="1"/>
              <a:t>Anto</a:t>
            </a:r>
            <a:r>
              <a:rPr lang="es-ES" dirty="0"/>
              <a:t>-Andino”, conformado por las empresas: “Constructora e Inversiones SANJOSE Andina Limitada” e “Inversiones Viales Andina Limitada”.</a:t>
            </a: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Wingdings" pitchFamily="2" charset="2"/>
              <a:buChar char="§"/>
              <a:defRPr/>
            </a:pPr>
            <a:endParaRPr lang="es-ES" dirty="0">
              <a:solidFill>
                <a:schemeClr val="bg1">
                  <a:lumMod val="50000"/>
                </a:schemeClr>
              </a:solidFill>
              <a:effectLst>
                <a:outerShdw blurRad="38100" dist="38100" dir="2700000" algn="tl">
                  <a:srgbClr val="000000">
                    <a:alpha val="43137"/>
                  </a:srgbClr>
                </a:outerShdw>
              </a:effectLst>
              <a:latin typeface="Arial Narrow" pitchFamily="34" charset="0"/>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3200" dirty="0">
              <a:latin typeface="+mn-lt"/>
              <a:cs typeface="+mn-cs"/>
            </a:endParaRPr>
          </a:p>
        </p:txBody>
      </p:sp>
      <p:sp>
        <p:nvSpPr>
          <p:cNvPr id="158751" name="Rectangle 31"/>
          <p:cNvSpPr>
            <a:spLocks noChangeArrowheads="1"/>
          </p:cNvSpPr>
          <p:nvPr/>
        </p:nvSpPr>
        <p:spPr bwMode="auto">
          <a:xfrm>
            <a:off x="900113" y="760413"/>
            <a:ext cx="7488237" cy="458787"/>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algn="just" fontAlgn="auto">
              <a:spcBef>
                <a:spcPts val="0"/>
              </a:spcBef>
              <a:spcAft>
                <a:spcPts val="0"/>
              </a:spcAft>
              <a:defRPr/>
            </a:pPr>
            <a:r>
              <a:rPr lang="es-ES_tradnl" sz="2400" dirty="0">
                <a:effectLst>
                  <a:outerShdw blurRad="38100" dist="38100" dir="2700000" algn="tl">
                    <a:srgbClr val="000000"/>
                  </a:outerShdw>
                </a:effectLst>
                <a:latin typeface="Arial" panose="020B0604020202020204" pitchFamily="34" charset="0"/>
                <a:cs typeface="Arial" panose="020B0604020202020204" pitchFamily="34" charset="0"/>
              </a:rPr>
              <a:t>ANTECEDENTES GENERALES DEL CONTRATO </a:t>
            </a:r>
            <a:endParaRPr lang="es-ES" sz="2400" dirty="0">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48" name="Rectangle 28"/>
          <p:cNvSpPr>
            <a:spLocks noChangeArrowheads="1"/>
          </p:cNvSpPr>
          <p:nvPr/>
        </p:nvSpPr>
        <p:spPr bwMode="auto">
          <a:xfrm>
            <a:off x="900113" y="1700213"/>
            <a:ext cx="7964487" cy="4330700"/>
          </a:xfrm>
          <a:prstGeom prst="rect">
            <a:avLst/>
          </a:prstGeom>
          <a:noFill/>
          <a:ln w="9525">
            <a:noFill/>
            <a:miter lim="800000"/>
            <a:headEnd/>
            <a:tailEnd/>
          </a:ln>
          <a:effectLst/>
        </p:spPr>
        <p:txBody>
          <a:bodyPr lIns="92075" tIns="46038" rIns="92075" bIns="46038"/>
          <a:lstStyle/>
          <a:p>
            <a:pPr marL="342900" indent="-342900" algn="just" fontAlgn="auto">
              <a:spcBef>
                <a:spcPct val="20000"/>
              </a:spcBef>
              <a:spcAft>
                <a:spcPts val="0"/>
              </a:spcAft>
              <a:buFont typeface="Arial" panose="020B0604020202020204" pitchFamily="34" charset="0"/>
              <a:buChar char="•"/>
              <a:defRPr/>
            </a:pPr>
            <a:r>
              <a:rPr lang="es-ES" dirty="0"/>
              <a:t>El 28 de abril de 2014 se publicó en el Diario Oficial el Decreto Supremo Nº249, del MOP, por el cual se adjudicó el Contrato de Concesión para la ejecución, reparación, conservación y explotación de la obra pública fiscal denominada “Concesión Vial Rutas del Loa”.</a:t>
            </a: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285750" indent="-285750" algn="just">
              <a:buFont typeface="Arial" panose="020B0604020202020204" pitchFamily="34" charset="0"/>
              <a:buChar char="•"/>
              <a:defRPr/>
            </a:pPr>
            <a:r>
              <a:rPr lang="es-ES" dirty="0"/>
              <a:t>El 20 de junio de 2014, de acuerdo a lo dispuesto en la Ley de Concesiones, “Constructora e Inversiones SANJOSÉ Andina Limitada” e “Inversiones Viales Andina Limitada” constituyen la “Sociedad Concesionaria </a:t>
            </a:r>
            <a:r>
              <a:rPr lang="es-ES" dirty="0" err="1"/>
              <a:t>SanJosé</a:t>
            </a:r>
            <a:r>
              <a:rPr lang="es-ES" dirty="0"/>
              <a:t> Rutas del Loa S.A.” con la cual se entendió celebrado el contrato de concesión. La Sociedad Concesionaria está inscrita a fojas 45.278 número 27.965 del Registro de Comercio de Santiago de 2014 y su extracto se publicó  en el Diario Oficial Nº40.889, del 23 de junio de 2014.</a:t>
            </a:r>
          </a:p>
          <a:p>
            <a:pPr>
              <a:defRPr/>
            </a:pPr>
            <a:endParaRPr lang="es-ES" dirty="0"/>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Wingdings" pitchFamily="2" charset="2"/>
              <a:buChar char="§"/>
              <a:defRPr/>
            </a:pPr>
            <a:endParaRPr lang="es-ES" dirty="0">
              <a:solidFill>
                <a:schemeClr val="bg1">
                  <a:lumMod val="50000"/>
                </a:schemeClr>
              </a:solidFill>
              <a:effectLst>
                <a:outerShdw blurRad="38100" dist="38100" dir="2700000" algn="tl">
                  <a:srgbClr val="000000">
                    <a:alpha val="43137"/>
                  </a:srgbClr>
                </a:outerShdw>
              </a:effectLst>
              <a:latin typeface="Arial Narrow" pitchFamily="34" charset="0"/>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3200" dirty="0">
              <a:latin typeface="+mn-lt"/>
              <a:cs typeface="+mn-cs"/>
            </a:endParaRPr>
          </a:p>
        </p:txBody>
      </p:sp>
      <p:sp>
        <p:nvSpPr>
          <p:cNvPr id="158751" name="Rectangle 31"/>
          <p:cNvSpPr>
            <a:spLocks noChangeArrowheads="1"/>
          </p:cNvSpPr>
          <p:nvPr/>
        </p:nvSpPr>
        <p:spPr bwMode="auto">
          <a:xfrm>
            <a:off x="900113" y="760413"/>
            <a:ext cx="7488237" cy="458787"/>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algn="just" fontAlgn="auto">
              <a:spcBef>
                <a:spcPts val="0"/>
              </a:spcBef>
              <a:spcAft>
                <a:spcPts val="0"/>
              </a:spcAft>
              <a:defRPr/>
            </a:pPr>
            <a:r>
              <a:rPr lang="es-ES_tradnl" sz="2400" dirty="0">
                <a:effectLst>
                  <a:outerShdw blurRad="38100" dist="38100" dir="2700000" algn="tl">
                    <a:srgbClr val="000000"/>
                  </a:outerShdw>
                </a:effectLst>
                <a:latin typeface="Arial" panose="020B0604020202020204" pitchFamily="34" charset="0"/>
                <a:cs typeface="Arial" panose="020B0604020202020204" pitchFamily="34" charset="0"/>
              </a:rPr>
              <a:t>ANTECEDENTES GENERALES DEL CONTRATO </a:t>
            </a:r>
            <a:endParaRPr lang="es-ES" sz="2400" dirty="0">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48" name="Rectangle 28"/>
          <p:cNvSpPr>
            <a:spLocks noChangeArrowheads="1"/>
          </p:cNvSpPr>
          <p:nvPr/>
        </p:nvSpPr>
        <p:spPr bwMode="auto">
          <a:xfrm>
            <a:off x="900113" y="1700213"/>
            <a:ext cx="7964487" cy="4330700"/>
          </a:xfrm>
          <a:prstGeom prst="rect">
            <a:avLst/>
          </a:prstGeom>
          <a:noFill/>
          <a:ln w="9525">
            <a:noFill/>
            <a:miter lim="800000"/>
            <a:headEnd/>
            <a:tailEnd/>
          </a:ln>
          <a:effectLst/>
        </p:spPr>
        <p:txBody>
          <a:bodyPr lIns="92075" tIns="46038" rIns="92075" bIns="46038"/>
          <a:lstStyle/>
          <a:p>
            <a:pPr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ARTICULO 28 (en lo pertinente)</a:t>
            </a:r>
          </a:p>
          <a:p>
            <a:pPr algn="just" fontAlgn="auto">
              <a:spcBef>
                <a:spcPct val="20000"/>
              </a:spcBef>
              <a:spcAft>
                <a:spcPts val="0"/>
              </a:spcAft>
              <a:defRPr/>
            </a:pPr>
            <a:endParaRPr lang="es-ES" b="1" dirty="0">
              <a:effectLst>
                <a:outerShdw blurRad="38100" dist="38100" dir="2700000" algn="tl">
                  <a:srgbClr val="000000">
                    <a:alpha val="43137"/>
                  </a:srgbClr>
                </a:outerShdw>
              </a:effectLst>
              <a:latin typeface="Arial" pitchFamily="34" charset="0"/>
              <a:cs typeface="Arial" pitchFamily="34" charset="0"/>
            </a:endParaRPr>
          </a:p>
          <a:p>
            <a:pPr algn="just" fontAlgn="auto">
              <a:spcBef>
                <a:spcPct val="20000"/>
              </a:spcBef>
              <a:spcAft>
                <a:spcPts val="0"/>
              </a:spcAft>
              <a:defRPr/>
            </a:pPr>
            <a:r>
              <a:rPr lang="es-ES" dirty="0">
                <a:latin typeface="Arial" pitchFamily="34" charset="0"/>
                <a:cs typeface="Arial" pitchFamily="34" charset="0"/>
              </a:rPr>
              <a:t>“La declaración de incumplimiento grave del contrato de concesión deberá ser solicitada, fundándose en alguna de las causales establecidas en el respectivo contrato o bases de licitación, por el Ministerio de Obras Públicas a la Comisión Arbitral establecida en el artículo 36 bis”. </a:t>
            </a:r>
            <a:r>
              <a:rPr lang="es-MX" dirty="0">
                <a:latin typeface="Arial" pitchFamily="34" charset="0"/>
                <a:cs typeface="Arial" pitchFamily="34" charset="0"/>
              </a:rPr>
              <a:t> </a:t>
            </a:r>
          </a:p>
          <a:p>
            <a:pPr marL="342900" indent="-342900" algn="just" fontAlgn="auto">
              <a:spcBef>
                <a:spcPct val="20000"/>
              </a:spcBef>
              <a:spcAft>
                <a:spcPts val="0"/>
              </a:spcAft>
              <a:buFont typeface="Arial" panose="020B0604020202020204" pitchFamily="34" charset="0"/>
              <a:buChar char="•"/>
              <a:defRPr/>
            </a:pPr>
            <a:endParaRPr lang="es-MX" dirty="0">
              <a:latin typeface="Arial" pitchFamily="34" charset="0"/>
              <a:cs typeface="Arial" pitchFamily="34" charset="0"/>
            </a:endParaRPr>
          </a:p>
          <a:p>
            <a:pPr algn="just" fontAlgn="auto">
              <a:spcBef>
                <a:spcPct val="20000"/>
              </a:spcBef>
              <a:spcAft>
                <a:spcPts val="0"/>
              </a:spcAft>
              <a:defRPr/>
            </a:pPr>
            <a:r>
              <a:rPr lang="es-ES" dirty="0">
                <a:latin typeface="Arial" pitchFamily="34" charset="0"/>
                <a:cs typeface="Arial" pitchFamily="34" charset="0"/>
              </a:rPr>
              <a:t>“Dentro del plazo de 120 días, contado desde la declaración del incumplimiento grave, el Ministerio de Obras Públicas, previa aprobación del Ministerio de Hacienda, determinará si procederá a licitar públicamente el contrato de concesión por el plazo que le reste”. </a:t>
            </a:r>
            <a:endParaRPr lang="es-MX" dirty="0">
              <a:latin typeface="Arial" pitchFamily="34" charset="0"/>
              <a:cs typeface="Arial" pitchFamily="34" charset="0"/>
            </a:endParaRP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Wingdings" pitchFamily="2" charset="2"/>
              <a:buChar char="§"/>
              <a:defRPr/>
            </a:pPr>
            <a:endParaRPr lang="es-ES" dirty="0">
              <a:solidFill>
                <a:schemeClr val="bg1">
                  <a:lumMod val="50000"/>
                </a:schemeClr>
              </a:solidFill>
              <a:effectLst>
                <a:outerShdw blurRad="38100" dist="38100" dir="2700000" algn="tl">
                  <a:srgbClr val="000000">
                    <a:alpha val="43137"/>
                  </a:srgbClr>
                </a:outerShdw>
              </a:effectLst>
              <a:latin typeface="Arial Narrow" pitchFamily="34" charset="0"/>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3200" dirty="0">
              <a:latin typeface="+mn-lt"/>
              <a:cs typeface="+mn-cs"/>
            </a:endParaRPr>
          </a:p>
        </p:txBody>
      </p:sp>
      <p:sp>
        <p:nvSpPr>
          <p:cNvPr id="158751" name="Rectangle 31"/>
          <p:cNvSpPr>
            <a:spLocks noChangeArrowheads="1"/>
          </p:cNvSpPr>
          <p:nvPr/>
        </p:nvSpPr>
        <p:spPr bwMode="auto">
          <a:xfrm>
            <a:off x="900113" y="760413"/>
            <a:ext cx="7343775" cy="458787"/>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fontAlgn="auto">
              <a:spcBef>
                <a:spcPts val="0"/>
              </a:spcBef>
              <a:spcAft>
                <a:spcPts val="0"/>
              </a:spcAft>
              <a:defRPr/>
            </a:pPr>
            <a:r>
              <a:rPr lang="es-ES_tradnl" sz="2400" dirty="0">
                <a:effectLst>
                  <a:outerShdw blurRad="38100" dist="38100" dir="2700000" algn="tl">
                    <a:srgbClr val="000000"/>
                  </a:outerShdw>
                </a:effectLst>
                <a:latin typeface="Arial" panose="020B0604020202020204" pitchFamily="34" charset="0"/>
                <a:cs typeface="Arial" panose="020B0604020202020204" pitchFamily="34" charset="0"/>
              </a:rPr>
              <a:t>LEY DE CONCESIONES DE OBRAS PÚBLICAS  </a:t>
            </a:r>
            <a:endParaRPr lang="es-ES" sz="2400" dirty="0">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48" name="Rectangle 28"/>
          <p:cNvSpPr>
            <a:spLocks noChangeArrowheads="1"/>
          </p:cNvSpPr>
          <p:nvPr/>
        </p:nvSpPr>
        <p:spPr bwMode="auto">
          <a:xfrm>
            <a:off x="900113" y="1700213"/>
            <a:ext cx="7964487" cy="4330700"/>
          </a:xfrm>
          <a:prstGeom prst="rect">
            <a:avLst/>
          </a:prstGeom>
          <a:noFill/>
          <a:ln w="9525">
            <a:noFill/>
            <a:miter lim="800000"/>
            <a:headEnd/>
            <a:tailEnd/>
          </a:ln>
          <a:effectLst/>
        </p:spPr>
        <p:txBody>
          <a:bodyPr lIns="92075" tIns="46038" rIns="92075" bIns="46038"/>
          <a:lstStyle/>
          <a:p>
            <a:pPr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ARTICULO 28 (en lo pertinente)</a:t>
            </a:r>
          </a:p>
          <a:p>
            <a:pPr algn="just" fontAlgn="auto">
              <a:spcBef>
                <a:spcPct val="20000"/>
              </a:spcBef>
              <a:spcAft>
                <a:spcPts val="0"/>
              </a:spcAft>
              <a:defRPr/>
            </a:pPr>
            <a:endParaRPr lang="es-ES" b="1" dirty="0">
              <a:effectLst>
                <a:outerShdw blurRad="38100" dist="38100" dir="2700000" algn="tl">
                  <a:srgbClr val="000000">
                    <a:alpha val="43137"/>
                  </a:srgbClr>
                </a:outerShdw>
              </a:effectLst>
              <a:latin typeface="Arial" pitchFamily="34" charset="0"/>
              <a:cs typeface="Arial" pitchFamily="34" charset="0"/>
            </a:endParaRPr>
          </a:p>
          <a:p>
            <a:pPr algn="just" fontAlgn="auto">
              <a:spcBef>
                <a:spcPct val="20000"/>
              </a:spcBef>
              <a:spcAft>
                <a:spcPts val="0"/>
              </a:spcAft>
              <a:defRPr/>
            </a:pPr>
            <a:r>
              <a:rPr lang="es-ES" dirty="0">
                <a:latin typeface="Arial" pitchFamily="34" charset="0"/>
                <a:cs typeface="Arial" pitchFamily="34" charset="0"/>
              </a:rPr>
              <a:t>“Si se determinare no licitar públicamente el contrato de concesión por el plazo que le reste, el Ministerio de Obras Públicas, sin perjuicio de lo señalado en el inciso sexto de este artículo, </a:t>
            </a:r>
            <a:r>
              <a:rPr lang="es-ES" b="1" dirty="0">
                <a:latin typeface="Arial" pitchFamily="34" charset="0"/>
                <a:cs typeface="Arial" pitchFamily="34" charset="0"/>
              </a:rPr>
              <a:t>deberá pagar al concesionario el valor de las inversiones necesarias para la prestación del servicio, que efectivamente hayan sido realizadas por el concesionario, y que no hayan sido amortizadas, más los costos financieros normales del mercado pertinente a tales inversiones, debidamente acreditados, incluidos los reajustes e intereses devengados hasta el momento en que se haga efectivo el pago”. </a:t>
            </a:r>
            <a:endParaRPr lang="es-MX" b="1" dirty="0">
              <a:latin typeface="Arial" pitchFamily="34" charset="0"/>
              <a:cs typeface="Arial" pitchFamily="34" charset="0"/>
            </a:endParaRP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Wingdings" pitchFamily="2" charset="2"/>
              <a:buChar char="§"/>
              <a:defRPr/>
            </a:pPr>
            <a:endParaRPr lang="es-ES" dirty="0">
              <a:solidFill>
                <a:schemeClr val="bg1">
                  <a:lumMod val="50000"/>
                </a:schemeClr>
              </a:solidFill>
              <a:effectLst>
                <a:outerShdw blurRad="38100" dist="38100" dir="2700000" algn="tl">
                  <a:srgbClr val="000000">
                    <a:alpha val="43137"/>
                  </a:srgbClr>
                </a:outerShdw>
              </a:effectLst>
              <a:latin typeface="Arial Narrow" pitchFamily="34" charset="0"/>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3200" dirty="0">
              <a:latin typeface="+mn-lt"/>
              <a:cs typeface="+mn-cs"/>
            </a:endParaRPr>
          </a:p>
        </p:txBody>
      </p:sp>
      <p:sp>
        <p:nvSpPr>
          <p:cNvPr id="158751" name="Rectangle 31"/>
          <p:cNvSpPr>
            <a:spLocks noChangeArrowheads="1"/>
          </p:cNvSpPr>
          <p:nvPr/>
        </p:nvSpPr>
        <p:spPr bwMode="auto">
          <a:xfrm>
            <a:off x="900113" y="760413"/>
            <a:ext cx="7343775" cy="458787"/>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fontAlgn="auto">
              <a:spcBef>
                <a:spcPts val="0"/>
              </a:spcBef>
              <a:spcAft>
                <a:spcPts val="0"/>
              </a:spcAft>
              <a:defRPr/>
            </a:pPr>
            <a:r>
              <a:rPr lang="es-ES_tradnl" sz="2400" dirty="0">
                <a:effectLst>
                  <a:outerShdw blurRad="38100" dist="38100" dir="2700000" algn="tl">
                    <a:srgbClr val="000000"/>
                  </a:outerShdw>
                </a:effectLst>
                <a:latin typeface="Arial" panose="020B0604020202020204" pitchFamily="34" charset="0"/>
                <a:cs typeface="Arial" panose="020B0604020202020204" pitchFamily="34" charset="0"/>
              </a:rPr>
              <a:t>LEY DE CONCESIONES DE OBRAS PÚBLICAS  </a:t>
            </a:r>
            <a:endParaRPr lang="es-ES" sz="2400" dirty="0">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48" name="Rectangle 28"/>
          <p:cNvSpPr>
            <a:spLocks noChangeArrowheads="1"/>
          </p:cNvSpPr>
          <p:nvPr/>
        </p:nvSpPr>
        <p:spPr bwMode="auto">
          <a:xfrm>
            <a:off x="900113" y="1700213"/>
            <a:ext cx="7964487" cy="4330700"/>
          </a:xfrm>
          <a:prstGeom prst="rect">
            <a:avLst/>
          </a:prstGeom>
          <a:noFill/>
          <a:ln w="9525">
            <a:noFill/>
            <a:miter lim="800000"/>
            <a:headEnd/>
            <a:tailEnd/>
          </a:ln>
          <a:effectLst/>
        </p:spPr>
        <p:txBody>
          <a:bodyPr lIns="92075" tIns="46038" rIns="92075" bIns="46038"/>
          <a:lstStyle/>
          <a:p>
            <a:pPr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ARTICULO 28 (en lo pertinente)</a:t>
            </a:r>
          </a:p>
          <a:p>
            <a:pPr algn="just" fontAlgn="auto">
              <a:spcBef>
                <a:spcPct val="20000"/>
              </a:spcBef>
              <a:spcAft>
                <a:spcPts val="0"/>
              </a:spcAft>
              <a:defRPr/>
            </a:pPr>
            <a:endParaRPr lang="es-ES" b="1" dirty="0">
              <a:effectLst>
                <a:outerShdw blurRad="38100" dist="38100" dir="2700000" algn="tl">
                  <a:srgbClr val="000000">
                    <a:alpha val="43137"/>
                  </a:srgbClr>
                </a:outerShdw>
              </a:effectLst>
              <a:latin typeface="Arial" pitchFamily="34" charset="0"/>
              <a:cs typeface="Arial" pitchFamily="34" charset="0"/>
            </a:endParaRPr>
          </a:p>
          <a:p>
            <a:pPr algn="just" fontAlgn="auto">
              <a:spcBef>
                <a:spcPct val="20000"/>
              </a:spcBef>
              <a:spcAft>
                <a:spcPts val="0"/>
              </a:spcAft>
              <a:defRPr/>
            </a:pPr>
            <a:endParaRPr lang="es-ES" dirty="0">
              <a:latin typeface="Arial" pitchFamily="34" charset="0"/>
              <a:cs typeface="Arial" pitchFamily="34" charset="0"/>
            </a:endParaRPr>
          </a:p>
          <a:p>
            <a:pPr algn="just" fontAlgn="auto">
              <a:spcBef>
                <a:spcPct val="20000"/>
              </a:spcBef>
              <a:spcAft>
                <a:spcPts val="0"/>
              </a:spcAft>
              <a:defRPr/>
            </a:pPr>
            <a:r>
              <a:rPr lang="es-ES" dirty="0">
                <a:latin typeface="Arial" pitchFamily="34" charset="0"/>
                <a:cs typeface="Arial" pitchFamily="34" charset="0"/>
              </a:rPr>
              <a:t>“El monto del pago será fijado por acuerdo entre el Ministerio de Obras Públicas y el concesionario, previa aprobación del Ministerio de Hacienda, dentro de los 60 días siguientes a la fecha en que se haya determinado la no </a:t>
            </a:r>
            <a:r>
              <a:rPr lang="es-ES" dirty="0" err="1">
                <a:latin typeface="Arial" pitchFamily="34" charset="0"/>
                <a:cs typeface="Arial" pitchFamily="34" charset="0"/>
              </a:rPr>
              <a:t>relicitación</a:t>
            </a:r>
            <a:r>
              <a:rPr lang="es-ES" dirty="0">
                <a:latin typeface="Arial" pitchFamily="34" charset="0"/>
                <a:cs typeface="Arial" pitchFamily="34" charset="0"/>
              </a:rPr>
              <a:t> del contrato. A falta de acuerdo, total o parcial, la determinación del monto controvertido del pago será llevado a la recomendación del Panel Técnico establecido en el artículo 36, dentro de los 10 días siguientes al vencimiento del plazo establecido para fijar el monto por mutuo acuerdo”. </a:t>
            </a:r>
            <a:endParaRPr lang="es-MX" dirty="0">
              <a:latin typeface="Arial" pitchFamily="34" charset="0"/>
              <a:cs typeface="Arial" pitchFamily="34" charset="0"/>
            </a:endParaRP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Wingdings" pitchFamily="2" charset="2"/>
              <a:buChar char="§"/>
              <a:defRPr/>
            </a:pPr>
            <a:endParaRPr lang="es-ES" dirty="0">
              <a:solidFill>
                <a:schemeClr val="bg1">
                  <a:lumMod val="50000"/>
                </a:schemeClr>
              </a:solidFill>
              <a:effectLst>
                <a:outerShdw blurRad="38100" dist="38100" dir="2700000" algn="tl">
                  <a:srgbClr val="000000">
                    <a:alpha val="43137"/>
                  </a:srgbClr>
                </a:outerShdw>
              </a:effectLst>
              <a:latin typeface="Arial Narrow" pitchFamily="34" charset="0"/>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3200" dirty="0">
              <a:latin typeface="+mn-lt"/>
              <a:cs typeface="+mn-cs"/>
            </a:endParaRPr>
          </a:p>
        </p:txBody>
      </p:sp>
      <p:sp>
        <p:nvSpPr>
          <p:cNvPr id="158751" name="Rectangle 31"/>
          <p:cNvSpPr>
            <a:spLocks noChangeArrowheads="1"/>
          </p:cNvSpPr>
          <p:nvPr/>
        </p:nvSpPr>
        <p:spPr bwMode="auto">
          <a:xfrm>
            <a:off x="900113" y="760413"/>
            <a:ext cx="7343775" cy="458787"/>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fontAlgn="auto">
              <a:spcBef>
                <a:spcPts val="0"/>
              </a:spcBef>
              <a:spcAft>
                <a:spcPts val="0"/>
              </a:spcAft>
              <a:defRPr/>
            </a:pPr>
            <a:r>
              <a:rPr lang="es-ES_tradnl" sz="2400" dirty="0">
                <a:effectLst>
                  <a:outerShdw blurRad="38100" dist="38100" dir="2700000" algn="tl">
                    <a:srgbClr val="000000"/>
                  </a:outerShdw>
                </a:effectLst>
                <a:latin typeface="Arial" panose="020B0604020202020204" pitchFamily="34" charset="0"/>
                <a:cs typeface="Arial" panose="020B0604020202020204" pitchFamily="34" charset="0"/>
              </a:rPr>
              <a:t>LEY DE CONCESIONES DE OBRAS PÚBLICAS  </a:t>
            </a:r>
            <a:endParaRPr lang="es-ES" sz="2400" dirty="0">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48" name="Rectangle 28"/>
          <p:cNvSpPr>
            <a:spLocks noChangeArrowheads="1"/>
          </p:cNvSpPr>
          <p:nvPr/>
        </p:nvSpPr>
        <p:spPr bwMode="auto">
          <a:xfrm>
            <a:off x="900113" y="1700213"/>
            <a:ext cx="7964487" cy="4330700"/>
          </a:xfrm>
          <a:prstGeom prst="rect">
            <a:avLst/>
          </a:prstGeom>
          <a:noFill/>
          <a:ln w="9525">
            <a:noFill/>
            <a:miter lim="800000"/>
            <a:headEnd/>
            <a:tailEnd/>
          </a:ln>
          <a:effectLst/>
        </p:spPr>
        <p:txBody>
          <a:bodyPr lIns="92075" tIns="46038" rIns="92075" bIns="46038"/>
          <a:lstStyle/>
          <a:p>
            <a:pPr algn="just" fontAlgn="auto">
              <a:spcBef>
                <a:spcPct val="20000"/>
              </a:spcBef>
              <a:spcAft>
                <a:spcPts val="0"/>
              </a:spcAft>
              <a:defRPr/>
            </a:pPr>
            <a:r>
              <a:rPr lang="es-MX" b="1" dirty="0">
                <a:latin typeface="Arial" pitchFamily="34" charset="0"/>
                <a:cs typeface="Arial" pitchFamily="34" charset="0"/>
              </a:rPr>
              <a:t>DECLARACION DE INCUMPLIMIENTO GRAVE</a:t>
            </a:r>
          </a:p>
          <a:p>
            <a:pPr algn="just" fontAlgn="auto">
              <a:spcBef>
                <a:spcPct val="20000"/>
              </a:spcBef>
              <a:spcAft>
                <a:spcPts val="0"/>
              </a:spcAft>
              <a:defRPr/>
            </a:pPr>
            <a:endParaRPr lang="es-MX" b="1" dirty="0">
              <a:latin typeface="Arial" pitchFamily="34" charset="0"/>
              <a:cs typeface="Arial" pitchFamily="34" charset="0"/>
            </a:endParaRPr>
          </a:p>
          <a:p>
            <a:pPr algn="just" fontAlgn="auto">
              <a:spcBef>
                <a:spcPct val="20000"/>
              </a:spcBef>
              <a:spcAft>
                <a:spcPts val="0"/>
              </a:spcAft>
              <a:defRPr/>
            </a:pPr>
            <a:r>
              <a:rPr lang="es-MX" dirty="0">
                <a:latin typeface="Arial" pitchFamily="34" charset="0"/>
                <a:cs typeface="Arial" pitchFamily="34" charset="0"/>
              </a:rPr>
              <a:t>La  H. Comisión Arbitral del contrato “Concesión Vial Rutas del Loa”, por sentencia de fecha 22 de junio de 2015, dictaminó: </a:t>
            </a:r>
          </a:p>
          <a:p>
            <a:pPr algn="just" fontAlgn="auto">
              <a:spcBef>
                <a:spcPct val="20000"/>
              </a:spcBef>
              <a:spcAft>
                <a:spcPts val="0"/>
              </a:spcAft>
              <a:defRPr/>
            </a:pPr>
            <a:endParaRPr lang="es-MX" dirty="0">
              <a:latin typeface="Arial" pitchFamily="34" charset="0"/>
              <a:cs typeface="Arial" pitchFamily="34" charset="0"/>
            </a:endParaRPr>
          </a:p>
          <a:p>
            <a:pPr algn="just" fontAlgn="auto">
              <a:spcBef>
                <a:spcPct val="20000"/>
              </a:spcBef>
              <a:spcAft>
                <a:spcPts val="0"/>
              </a:spcAft>
              <a:defRPr/>
            </a:pPr>
            <a:r>
              <a:rPr lang="es-ES" dirty="0"/>
              <a:t>“Declárese que el incumplimiento grave del contrato, establecido en el numerando anterior, produce la consecuente extinción de la concesión antes nombrada, otorgada a la “Sociedad Concesionaria </a:t>
            </a:r>
            <a:r>
              <a:rPr lang="es-ES" dirty="0" err="1"/>
              <a:t>Sanjose</a:t>
            </a:r>
            <a:r>
              <a:rPr lang="es-ES" dirty="0"/>
              <a:t> Rutas del Loa S.A.”, conforme a lo dispuesto en el artículo 27 Nº3 de la Ley de Concesiones, en relación con los preceptos de las Bases de Licitación,  especialmente su artículo 1.11.2.3,1 letra f), </a:t>
            </a:r>
            <a:r>
              <a:rPr lang="es-ES" b="1" dirty="0"/>
              <a:t>siendo esta declaración suficiente para tenerla por extinguida y dar curso al procedimiento administrativo que resulte pertinente”.</a:t>
            </a:r>
          </a:p>
          <a:p>
            <a:pPr algn="just" fontAlgn="auto">
              <a:spcBef>
                <a:spcPct val="20000"/>
              </a:spcBef>
              <a:spcAft>
                <a:spcPts val="0"/>
              </a:spcAft>
              <a:defRPr/>
            </a:pPr>
            <a:r>
              <a:rPr lang="es-MX" b="1"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Wingdings" pitchFamily="2" charset="2"/>
              <a:buChar char="§"/>
              <a:defRPr/>
            </a:pPr>
            <a:endParaRPr lang="es-ES" dirty="0">
              <a:solidFill>
                <a:schemeClr val="bg1">
                  <a:lumMod val="50000"/>
                </a:schemeClr>
              </a:solidFill>
              <a:effectLst>
                <a:outerShdw blurRad="38100" dist="38100" dir="2700000" algn="tl">
                  <a:srgbClr val="000000">
                    <a:alpha val="43137"/>
                  </a:srgbClr>
                </a:outerShdw>
              </a:effectLst>
              <a:latin typeface="Arial Narrow" pitchFamily="34" charset="0"/>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3200" dirty="0">
              <a:latin typeface="+mn-lt"/>
              <a:cs typeface="+mn-cs"/>
            </a:endParaRPr>
          </a:p>
        </p:txBody>
      </p:sp>
      <p:sp>
        <p:nvSpPr>
          <p:cNvPr id="158751" name="Rectangle 31"/>
          <p:cNvSpPr>
            <a:spLocks noChangeArrowheads="1"/>
          </p:cNvSpPr>
          <p:nvPr/>
        </p:nvSpPr>
        <p:spPr bwMode="auto">
          <a:xfrm>
            <a:off x="900113" y="760413"/>
            <a:ext cx="7343775" cy="458787"/>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algn="just" fontAlgn="auto">
              <a:spcBef>
                <a:spcPts val="0"/>
              </a:spcBef>
              <a:spcAft>
                <a:spcPts val="0"/>
              </a:spcAft>
              <a:defRPr/>
            </a:pPr>
            <a:r>
              <a:rPr lang="es-ES_tradnl" sz="2400" b="1" dirty="0">
                <a:latin typeface="Arial" panose="020B0604020202020204" pitchFamily="34" charset="0"/>
                <a:cs typeface="Arial" panose="020B0604020202020204" pitchFamily="34" charset="0"/>
              </a:rPr>
              <a:t>SUPUESTOS DE HECHO  </a:t>
            </a:r>
            <a:endParaRPr lang="es-ES" sz="2400" b="1" dirty="0">
              <a:latin typeface="Arial" panose="020B0604020202020204" pitchFamily="34" charset="0"/>
              <a:cs typeface="Arial" panose="020B0604020202020204" pitchFamily="34" charset="0"/>
            </a:endParaRPr>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48" name="Rectangle 28"/>
          <p:cNvSpPr>
            <a:spLocks noChangeArrowheads="1"/>
          </p:cNvSpPr>
          <p:nvPr/>
        </p:nvSpPr>
        <p:spPr bwMode="auto">
          <a:xfrm>
            <a:off x="900113" y="1700213"/>
            <a:ext cx="7964487" cy="4330700"/>
          </a:xfrm>
          <a:prstGeom prst="rect">
            <a:avLst/>
          </a:prstGeom>
          <a:noFill/>
          <a:ln w="9525">
            <a:noFill/>
            <a:miter lim="800000"/>
            <a:headEnd/>
            <a:tailEnd/>
          </a:ln>
          <a:effectLst/>
        </p:spPr>
        <p:txBody>
          <a:bodyPr lIns="92075" tIns="46038" rIns="92075" bIns="46038"/>
          <a:lstStyle/>
          <a:p>
            <a:pPr algn="just" fontAlgn="auto">
              <a:spcBef>
                <a:spcPct val="20000"/>
              </a:spcBef>
              <a:spcAft>
                <a:spcPts val="0"/>
              </a:spcAft>
              <a:defRPr/>
            </a:pPr>
            <a:r>
              <a:rPr lang="es-MX" b="1" dirty="0">
                <a:latin typeface="Arial" pitchFamily="34" charset="0"/>
                <a:cs typeface="Arial" pitchFamily="34" charset="0"/>
              </a:rPr>
              <a:t>NO RELICITACIÓN DEL CONTRATO DE CONCESION </a:t>
            </a:r>
          </a:p>
          <a:p>
            <a:pPr algn="just" fontAlgn="auto">
              <a:spcBef>
                <a:spcPct val="20000"/>
              </a:spcBef>
              <a:spcAft>
                <a:spcPts val="0"/>
              </a:spcAft>
              <a:defRPr/>
            </a:pPr>
            <a:endParaRPr lang="es-MX" dirty="0">
              <a:effectLst>
                <a:outerShdw blurRad="38100" dist="38100" dir="2700000" algn="tl">
                  <a:srgbClr val="000000">
                    <a:alpha val="43137"/>
                  </a:srgbClr>
                </a:outerShdw>
              </a:effectLst>
              <a:latin typeface="Arial" pitchFamily="34" charset="0"/>
              <a:cs typeface="Arial" pitchFamily="34" charset="0"/>
            </a:endParaRPr>
          </a:p>
          <a:p>
            <a:pPr algn="just" fontAlgn="auto">
              <a:spcBef>
                <a:spcPct val="20000"/>
              </a:spcBef>
              <a:spcAft>
                <a:spcPts val="0"/>
              </a:spcAft>
              <a:defRPr/>
            </a:pPr>
            <a:r>
              <a:rPr lang="es-MX" dirty="0">
                <a:latin typeface="Arial" pitchFamily="34" charset="0"/>
                <a:cs typeface="Arial" pitchFamily="34" charset="0"/>
              </a:rPr>
              <a:t>El Ministerio de Obras Públicas, mediante Resolución (E) DGOP Nº4764, de  9 de noviembre de 2015, resolvió: </a:t>
            </a:r>
          </a:p>
          <a:p>
            <a:pPr algn="just" fontAlgn="auto">
              <a:spcBef>
                <a:spcPct val="20000"/>
              </a:spcBef>
              <a:spcAft>
                <a:spcPts val="0"/>
              </a:spcAft>
              <a:defRPr/>
            </a:pPr>
            <a:endParaRPr lang="es-MX" dirty="0">
              <a:latin typeface="Arial" pitchFamily="34" charset="0"/>
              <a:cs typeface="Arial" pitchFamily="34" charset="0"/>
            </a:endParaRPr>
          </a:p>
          <a:p>
            <a:pPr algn="just" fontAlgn="auto">
              <a:spcBef>
                <a:spcPct val="20000"/>
              </a:spcBef>
              <a:spcAft>
                <a:spcPts val="0"/>
              </a:spcAft>
              <a:defRPr/>
            </a:pPr>
            <a:r>
              <a:rPr lang="es-MX" dirty="0">
                <a:latin typeface="Arial" pitchFamily="34" charset="0"/>
                <a:cs typeface="Arial" pitchFamily="34" charset="0"/>
              </a:rPr>
              <a:t>“DETERMINASE que, de conformidad con lo establecido en el articulo 28 de la Ley de Concesiones de Obras Públicas y Nº1 del artículo 104 de su Reglamento, el Ministerio de Obras Públicas </a:t>
            </a:r>
            <a:r>
              <a:rPr lang="es-MX" b="1" dirty="0">
                <a:latin typeface="Arial" pitchFamily="34" charset="0"/>
                <a:cs typeface="Arial" pitchFamily="34" charset="0"/>
              </a:rPr>
              <a:t>no procederá a licitar públicamente el contrato de concesión de la obra pública fiscal “Concesión Rutas del Loa” por el plazo que le resta”.</a:t>
            </a:r>
            <a:r>
              <a:rPr lang="es-MX" b="1"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Wingdings" pitchFamily="2" charset="2"/>
              <a:buChar char="§"/>
              <a:defRPr/>
            </a:pPr>
            <a:endParaRPr lang="es-ES" dirty="0">
              <a:solidFill>
                <a:schemeClr val="bg1">
                  <a:lumMod val="50000"/>
                </a:schemeClr>
              </a:solidFill>
              <a:effectLst>
                <a:outerShdw blurRad="38100" dist="38100" dir="2700000" algn="tl">
                  <a:srgbClr val="000000">
                    <a:alpha val="43137"/>
                  </a:srgbClr>
                </a:outerShdw>
              </a:effectLst>
              <a:latin typeface="Arial Narrow" pitchFamily="34" charset="0"/>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3200" dirty="0">
              <a:latin typeface="+mn-lt"/>
              <a:cs typeface="+mn-cs"/>
            </a:endParaRPr>
          </a:p>
        </p:txBody>
      </p:sp>
      <p:sp>
        <p:nvSpPr>
          <p:cNvPr id="158751" name="Rectangle 31"/>
          <p:cNvSpPr>
            <a:spLocks noChangeArrowheads="1"/>
          </p:cNvSpPr>
          <p:nvPr/>
        </p:nvSpPr>
        <p:spPr bwMode="auto">
          <a:xfrm>
            <a:off x="900113" y="760413"/>
            <a:ext cx="7343775" cy="458787"/>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algn="just" fontAlgn="auto">
              <a:spcBef>
                <a:spcPts val="0"/>
              </a:spcBef>
              <a:spcAft>
                <a:spcPts val="0"/>
              </a:spcAft>
              <a:defRPr/>
            </a:pPr>
            <a:r>
              <a:rPr lang="es-ES_tradnl" sz="2400" b="1" dirty="0">
                <a:latin typeface="Arial" panose="020B0604020202020204" pitchFamily="34" charset="0"/>
                <a:cs typeface="Arial" panose="020B0604020202020204" pitchFamily="34" charset="0"/>
              </a:rPr>
              <a:t>SUPUESTOS DE HECHO </a:t>
            </a:r>
            <a:endParaRPr lang="es-ES" sz="2400" b="1" dirty="0">
              <a:latin typeface="Arial" panose="020B0604020202020204" pitchFamily="34" charset="0"/>
              <a:cs typeface="Arial" panose="020B0604020202020204" pitchFamily="34" charset="0"/>
            </a:endParaRPr>
          </a:p>
        </p:txBody>
      </p:sp>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48" name="Rectangle 28"/>
          <p:cNvSpPr>
            <a:spLocks noChangeArrowheads="1"/>
          </p:cNvSpPr>
          <p:nvPr/>
        </p:nvSpPr>
        <p:spPr bwMode="auto">
          <a:xfrm>
            <a:off x="900113" y="1700213"/>
            <a:ext cx="7964487" cy="4330700"/>
          </a:xfrm>
          <a:prstGeom prst="rect">
            <a:avLst/>
          </a:prstGeom>
          <a:noFill/>
          <a:ln w="9525">
            <a:noFill/>
            <a:miter lim="800000"/>
            <a:headEnd/>
            <a:tailEnd/>
          </a:ln>
          <a:effectLst/>
        </p:spPr>
        <p:txBody>
          <a:bodyPr lIns="92075" tIns="46038" rIns="92075" bIns="46038"/>
          <a:lstStyle/>
          <a:p>
            <a:pPr algn="just" fontAlgn="auto">
              <a:spcBef>
                <a:spcPct val="20000"/>
              </a:spcBef>
              <a:spcAft>
                <a:spcPts val="0"/>
              </a:spcAft>
              <a:defRPr/>
            </a:pPr>
            <a:r>
              <a:rPr lang="es-MX" b="1" dirty="0">
                <a:latin typeface="Arial" pitchFamily="34" charset="0"/>
                <a:cs typeface="Arial" pitchFamily="34" charset="0"/>
              </a:rPr>
              <a:t>NO </a:t>
            </a:r>
            <a:r>
              <a:rPr lang="es-MX" b="1" dirty="0" smtClean="0">
                <a:latin typeface="Arial" pitchFamily="34" charset="0"/>
                <a:cs typeface="Arial" pitchFamily="34" charset="0"/>
              </a:rPr>
              <a:t>HUBO ACUERDO ENTRE  </a:t>
            </a:r>
            <a:r>
              <a:rPr lang="es-MX" b="1" dirty="0">
                <a:latin typeface="Arial" pitchFamily="34" charset="0"/>
                <a:cs typeface="Arial" pitchFamily="34" charset="0"/>
              </a:rPr>
              <a:t>MINISTERIO DE OBRAS PUBLICAS </a:t>
            </a:r>
            <a:r>
              <a:rPr lang="es-MX" b="1" dirty="0" smtClean="0">
                <a:latin typeface="Arial" pitchFamily="34" charset="0"/>
                <a:cs typeface="Arial" pitchFamily="34" charset="0"/>
              </a:rPr>
              <a:t>Y SOCIEDAD </a:t>
            </a:r>
            <a:r>
              <a:rPr lang="es-MX" b="1" dirty="0">
                <a:latin typeface="Arial" pitchFamily="34" charset="0"/>
                <a:cs typeface="Arial" pitchFamily="34" charset="0"/>
              </a:rPr>
              <a:t>CONCESIONARIA </a:t>
            </a:r>
          </a:p>
          <a:p>
            <a:pPr algn="just" fontAlgn="auto">
              <a:spcBef>
                <a:spcPct val="20000"/>
              </a:spcBef>
              <a:spcAft>
                <a:spcPts val="0"/>
              </a:spcAft>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285750" indent="-285750" algn="just" fontAlgn="auto">
              <a:spcBef>
                <a:spcPct val="20000"/>
              </a:spcBef>
              <a:spcAft>
                <a:spcPts val="0"/>
              </a:spcAft>
              <a:buFont typeface="Arial" panose="020B0604020202020204" pitchFamily="34" charset="0"/>
              <a:buChar char="•"/>
              <a:defRPr/>
            </a:pPr>
            <a:r>
              <a:rPr lang="es-MX" dirty="0">
                <a:latin typeface="Arial" pitchFamily="34" charset="0"/>
                <a:cs typeface="Arial" pitchFamily="34" charset="0"/>
              </a:rPr>
              <a:t>Carta de la Sociedad Concesionaria de 28 de octubre de 2015, presentada al Ministerio de Obras Públicas el 30 del mismo mes año, solicitando la formación de una mesa de trabajo.</a:t>
            </a:r>
          </a:p>
          <a:p>
            <a:pPr marL="285750" indent="-285750" algn="just" fontAlgn="auto">
              <a:spcBef>
                <a:spcPct val="20000"/>
              </a:spcBef>
              <a:spcAft>
                <a:spcPts val="0"/>
              </a:spcAft>
              <a:buFont typeface="Arial" panose="020B0604020202020204" pitchFamily="34" charset="0"/>
              <a:buChar char="•"/>
              <a:defRPr/>
            </a:pPr>
            <a:endParaRPr lang="es-MX" dirty="0">
              <a:latin typeface="Arial" pitchFamily="34" charset="0"/>
              <a:cs typeface="Arial" pitchFamily="34" charset="0"/>
            </a:endParaRPr>
          </a:p>
          <a:p>
            <a:pPr marL="285750" indent="-285750" algn="just" fontAlgn="auto">
              <a:spcBef>
                <a:spcPct val="20000"/>
              </a:spcBef>
              <a:spcAft>
                <a:spcPts val="0"/>
              </a:spcAft>
              <a:buFont typeface="Arial" panose="020B0604020202020204" pitchFamily="34" charset="0"/>
              <a:buChar char="•"/>
              <a:defRPr/>
            </a:pPr>
            <a:r>
              <a:rPr lang="es-ES" dirty="0"/>
              <a:t>Carta de la Sociedad Concesionaria, de 7 de enero de 2016, comunicando al Director General de Obras Públicas que pese a las acciones desplegadas por ella en pos de un acuerdo respecto de los montos referidos en el artículo 28 de la Ley de Concesiones, al no haberse éste verificado, se ejercería por ella todos los derechos y acciones que le correspondan. </a:t>
            </a:r>
            <a:endParaRPr lang="es-MX" dirty="0">
              <a:latin typeface="Arial" pitchFamily="34" charset="0"/>
              <a:cs typeface="Arial" pitchFamily="34" charset="0"/>
            </a:endParaRPr>
          </a:p>
          <a:p>
            <a:pPr algn="just" fontAlgn="auto">
              <a:spcBef>
                <a:spcPct val="20000"/>
              </a:spcBef>
              <a:spcAft>
                <a:spcPts val="0"/>
              </a:spcAft>
              <a:defRPr/>
            </a:pPr>
            <a:endParaRPr lang="es-MX" dirty="0">
              <a:latin typeface="Arial" pitchFamily="34" charset="0"/>
              <a:cs typeface="Arial" pitchFamily="34" charset="0"/>
            </a:endParaRPr>
          </a:p>
          <a:p>
            <a:pPr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Arial" panose="020B0604020202020204" pitchFamily="34" charset="0"/>
              <a:buChar char="•"/>
              <a:defRPr/>
            </a:pPr>
            <a:endParaRPr lang="es-MX" dirty="0">
              <a:effectLst>
                <a:outerShdw blurRad="38100" dist="38100" dir="2700000" algn="tl">
                  <a:srgbClr val="000000">
                    <a:alpha val="43137"/>
                  </a:srgbClr>
                </a:outerShdw>
              </a:effectLst>
              <a:latin typeface="Arial" pitchFamily="34" charset="0"/>
              <a:cs typeface="Arial" pitchFamily="34" charset="0"/>
            </a:endParaRPr>
          </a:p>
          <a:p>
            <a:pPr marL="342900" indent="-342900" algn="just" fontAlgn="auto">
              <a:spcBef>
                <a:spcPct val="20000"/>
              </a:spcBef>
              <a:spcAft>
                <a:spcPts val="0"/>
              </a:spcAft>
              <a:defRPr/>
            </a:pPr>
            <a:r>
              <a:rPr lang="es-MX" dirty="0">
                <a:effectLst>
                  <a:outerShdw blurRad="38100" dist="38100" dir="2700000" algn="tl">
                    <a:srgbClr val="000000">
                      <a:alpha val="43137"/>
                    </a:srgbClr>
                  </a:outerShdw>
                </a:effectLst>
                <a:latin typeface="Arial" pitchFamily="34" charset="0"/>
                <a:cs typeface="Arial" pitchFamily="34" charset="0"/>
              </a:rPr>
              <a:t>	</a:t>
            </a:r>
          </a:p>
          <a:p>
            <a:pPr marL="342900" indent="-342900" algn="just" fontAlgn="auto">
              <a:spcBef>
                <a:spcPct val="20000"/>
              </a:spcBef>
              <a:spcAft>
                <a:spcPts val="0"/>
              </a:spcAft>
              <a:buFont typeface="Wingdings" pitchFamily="2" charset="2"/>
              <a:buChar char="§"/>
              <a:defRPr/>
            </a:pPr>
            <a:endParaRPr lang="es-ES" dirty="0">
              <a:solidFill>
                <a:schemeClr val="bg1">
                  <a:lumMod val="50000"/>
                </a:schemeClr>
              </a:solidFill>
              <a:effectLst>
                <a:outerShdw blurRad="38100" dist="38100" dir="2700000" algn="tl">
                  <a:srgbClr val="000000">
                    <a:alpha val="43137"/>
                  </a:srgbClr>
                </a:outerShdw>
              </a:effectLst>
              <a:latin typeface="Arial Narrow" pitchFamily="34" charset="0"/>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2400" dirty="0">
              <a:effectLst>
                <a:outerShdw blurRad="38100" dist="38100" dir="2700000" algn="tl">
                  <a:srgbClr val="000000"/>
                </a:outerShdw>
              </a:effectLst>
              <a:latin typeface="+mn-lt"/>
              <a:cs typeface="+mn-cs"/>
            </a:endParaRPr>
          </a:p>
          <a:p>
            <a:pPr marL="342900" indent="-342900" algn="just" fontAlgn="auto">
              <a:spcBef>
                <a:spcPct val="20000"/>
              </a:spcBef>
              <a:spcAft>
                <a:spcPts val="0"/>
              </a:spcAft>
              <a:defRPr/>
            </a:pPr>
            <a:endParaRPr lang="es-ES" sz="3200" dirty="0">
              <a:latin typeface="+mn-lt"/>
              <a:cs typeface="+mn-cs"/>
            </a:endParaRPr>
          </a:p>
        </p:txBody>
      </p:sp>
      <p:sp>
        <p:nvSpPr>
          <p:cNvPr id="158751" name="Rectangle 31"/>
          <p:cNvSpPr>
            <a:spLocks noChangeArrowheads="1"/>
          </p:cNvSpPr>
          <p:nvPr/>
        </p:nvSpPr>
        <p:spPr bwMode="auto">
          <a:xfrm>
            <a:off x="900113" y="760413"/>
            <a:ext cx="7343775" cy="458787"/>
          </a:xfrm>
          <a:prstGeom prst="rect">
            <a:avLst/>
          </a:prstGeom>
          <a:no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algn="just" fontAlgn="auto">
              <a:spcBef>
                <a:spcPts val="0"/>
              </a:spcBef>
              <a:spcAft>
                <a:spcPts val="0"/>
              </a:spcAft>
              <a:defRPr/>
            </a:pPr>
            <a:r>
              <a:rPr lang="es-ES_tradnl" sz="2400" b="1" dirty="0">
                <a:latin typeface="Arial" panose="020B0604020202020204" pitchFamily="34" charset="0"/>
                <a:cs typeface="Arial" panose="020B0604020202020204" pitchFamily="34" charset="0"/>
              </a:rPr>
              <a:t>SUPUESTOS DE HECHO </a:t>
            </a:r>
            <a:endParaRPr lang="es-ES" sz="2400" b="1" dirty="0">
              <a:latin typeface="Arial" panose="020B0604020202020204" pitchFamily="34" charset="0"/>
              <a:cs typeface="Arial" panose="020B0604020202020204" pitchFamily="34" charset="0"/>
            </a:endParaRPr>
          </a:p>
        </p:txBody>
      </p:sp>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3D02A1249992B84DB2641BA37AAF1590" ma:contentTypeVersion="0" ma:contentTypeDescription="Crear nuevo documento." ma:contentTypeScope="" ma:versionID="62497d407a1693f4f8d28ba42c1b79ed">
  <xsd:schema xmlns:xsd="http://www.w3.org/2001/XMLSchema" xmlns:xs="http://www.w3.org/2001/XMLSchema" xmlns:p="http://schemas.microsoft.com/office/2006/metadata/properties" targetNamespace="http://schemas.microsoft.com/office/2006/metadata/properties" ma:root="true" ma:fieldsID="ebba8a198e9bb40c3eeca6d0bd41257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5BD89E8-7745-4FAE-9454-E299A4B6A634}"/>
</file>

<file path=customXml/itemProps2.xml><?xml version="1.0" encoding="utf-8"?>
<ds:datastoreItem xmlns:ds="http://schemas.openxmlformats.org/officeDocument/2006/customXml" ds:itemID="{CFF80857-1319-4909-8ECC-70F9E2C8B0A7}"/>
</file>

<file path=customXml/itemProps3.xml><?xml version="1.0" encoding="utf-8"?>
<ds:datastoreItem xmlns:ds="http://schemas.openxmlformats.org/officeDocument/2006/customXml" ds:itemID="{868AEA57-0CE8-4E01-8788-3C8152CEBEBE}"/>
</file>

<file path=docProps/app.xml><?xml version="1.0" encoding="utf-8"?>
<Properties xmlns="http://schemas.openxmlformats.org/officeDocument/2006/extended-properties" xmlns:vt="http://schemas.openxmlformats.org/officeDocument/2006/docPropsVTypes">
  <Template>Aspect</Template>
  <TotalTime>1867</TotalTime>
  <Words>1624</Words>
  <Application>Microsoft Office PowerPoint</Application>
  <PresentationFormat>Presentación en pantalla (4:3)</PresentationFormat>
  <Paragraphs>213</Paragraphs>
  <Slides>19</Slides>
  <Notes>4</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Aspecto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Ricardo Lagos Paredes (CCOP)</dc:creator>
  <cp:lastModifiedBy>joaquin morales</cp:lastModifiedBy>
  <cp:revision>121</cp:revision>
  <dcterms:created xsi:type="dcterms:W3CDTF">2008-12-17T18:03:12Z</dcterms:created>
  <dcterms:modified xsi:type="dcterms:W3CDTF">2016-03-11T03:40:33Z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0x0101003D02A1249992B84DB2641BA37AAF1590</vt:lpwstr>
  </property>
</Properties>
</file>